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charts/chart13.xml" ContentType="application/vnd.openxmlformats-officedocument.drawingml.char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notesSlides/notesSlide14.xml" ContentType="application/vnd.openxmlformats-officedocument.presentationml.notesSlide+xml"/>
  <Override PartName="/ppt/charts/chart11.xml" ContentType="application/vnd.openxmlformats-officedocument.drawingml.char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0.xml" ContentType="application/vnd.openxmlformats-officedocument.drawingml.chart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charts/chart8.xml" ContentType="application/vnd.openxmlformats-officedocument.drawingml.chart+xml"/>
  <Override PartName="/ppt/notesSlides/notesSlide13.xml" ContentType="application/vnd.openxmlformats-officedocument.presentationml.notesSlide+xml"/>
  <Override PartName="/ppt/charts/chart12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4086" r:id="rId1"/>
  </p:sldMasterIdLst>
  <p:notesMasterIdLst>
    <p:notesMasterId r:id="rId19"/>
  </p:notesMasterIdLst>
  <p:sldIdLst>
    <p:sldId id="258" r:id="rId2"/>
    <p:sldId id="275" r:id="rId3"/>
    <p:sldId id="277" r:id="rId4"/>
    <p:sldId id="278" r:id="rId5"/>
    <p:sldId id="279" r:id="rId6"/>
    <p:sldId id="280" r:id="rId7"/>
    <p:sldId id="281" r:id="rId8"/>
    <p:sldId id="284" r:id="rId9"/>
    <p:sldId id="282" r:id="rId10"/>
    <p:sldId id="283" r:id="rId11"/>
    <p:sldId id="285" r:id="rId12"/>
    <p:sldId id="286" r:id="rId13"/>
    <p:sldId id="287" r:id="rId14"/>
    <p:sldId id="288" r:id="rId15"/>
    <p:sldId id="289" r:id="rId16"/>
    <p:sldId id="290" r:id="rId17"/>
    <p:sldId id="291" r:id="rId18"/>
  </p:sldIdLst>
  <p:sldSz cx="9144000" cy="6858000" type="screen4x3"/>
  <p:notesSz cx="6858000" cy="9144000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5pPr>
    <a:lvl6pPr marL="2286000" algn="l" defTabSz="457200" rtl="0" eaLnBrk="1" latinLnBrk="0" hangingPunct="1"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6pPr>
    <a:lvl7pPr marL="2743200" algn="l" defTabSz="457200" rtl="0" eaLnBrk="1" latinLnBrk="0" hangingPunct="1"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7pPr>
    <a:lvl8pPr marL="3200400" algn="l" defTabSz="457200" rtl="0" eaLnBrk="1" latinLnBrk="0" hangingPunct="1"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8pPr>
    <a:lvl9pPr marL="3657600" algn="l" defTabSz="457200" rtl="0" eaLnBrk="1" latinLnBrk="0" hangingPunct="1"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FF0000"/>
    <a:srgbClr val="009900"/>
    <a:srgbClr val="0099FF"/>
    <a:srgbClr val="A9A9A9"/>
    <a:srgbClr val="000000"/>
    <a:srgbClr val="C0C0C0"/>
    <a:srgbClr val="DDDDD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022" autoAdjust="0"/>
    <p:restoredTop sz="95192" autoAdjust="0"/>
  </p:normalViewPr>
  <p:slideViewPr>
    <p:cSldViewPr>
      <p:cViewPr>
        <p:scale>
          <a:sx n="90" d="100"/>
          <a:sy n="90" d="100"/>
        </p:scale>
        <p:origin x="-360" y="7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hroch\Local%20Settings\Temp\Overview_City_Final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hroch\Local%20Settings\Temp\Overview_City_Final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hroch\Local%20Settings\Temp\Overview_City_Final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hroch\Local%20Settings\Temp\Overview_City_Final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hroch\Local%20Settings\Temp\Overview_City_Final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hroch\Local%20Settings\Temp\Overview_City_Final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hroch\Local%20Settings\Temp\Overview_City_Final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hroch\Local%20Settings\Temp\Overview_City_Final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hroch\Local%20Settings\Temp\Overview_City_Final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hroch\Local%20Settings\Temp\Overview_City_Final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hroch\Local%20Settings\Temp\Overview_City_Final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hroch\Local%20Settings\Temp\Overview_City_Final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hroch\Local%20Settings\Temp\Overview_City_Fina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 sz="1400">
                <a:latin typeface="Georgia" pitchFamily="18" charset="0"/>
              </a:defRPr>
            </a:pPr>
            <a:r>
              <a:rPr lang="en-US" sz="1800" b="1" i="0" baseline="0" dirty="0" smtClean="0">
                <a:latin typeface="Georgia" pitchFamily="18" charset="0"/>
              </a:rPr>
              <a:t># Enrolled: Fall 1929 to 2009</a:t>
            </a:r>
            <a:endParaRPr lang="en-US" sz="1400" dirty="0">
              <a:latin typeface="Georgia" pitchFamily="18" charset="0"/>
            </a:endParaRPr>
          </a:p>
        </c:rich>
      </c:tx>
      <c:layout/>
    </c:title>
    <c:plotArea>
      <c:layout/>
      <c:lineChart>
        <c:grouping val="standard"/>
        <c:ser>
          <c:idx val="0"/>
          <c:order val="0"/>
          <c:tx>
            <c:strRef>
              <c:f>'[1]Census Credit'!$B$3</c:f>
              <c:strCache>
                <c:ptCount val="1"/>
                <c:pt idx="0">
                  <c:v>City</c:v>
                </c:pt>
              </c:strCache>
            </c:strRef>
          </c:tx>
          <c:marker>
            <c:symbol val="none"/>
          </c:marker>
          <c:dLbls>
            <c:dLbl>
              <c:idx val="0"/>
              <c:delete val="1"/>
            </c:dLbl>
            <c:dLbl>
              <c:idx val="1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dLbl>
              <c:idx val="8"/>
              <c:delete val="1"/>
            </c:dLbl>
            <c:dLbl>
              <c:idx val="9"/>
              <c:delete val="1"/>
            </c:dLbl>
            <c:dLbl>
              <c:idx val="11"/>
              <c:delete val="1"/>
            </c:dLbl>
            <c:dLbl>
              <c:idx val="12"/>
              <c:delete val="1"/>
            </c:dLbl>
            <c:dLbl>
              <c:idx val="13"/>
              <c:delete val="1"/>
            </c:dLbl>
            <c:dLbl>
              <c:idx val="14"/>
              <c:delete val="1"/>
            </c:dLbl>
            <c:dLbl>
              <c:idx val="16"/>
              <c:delete val="1"/>
            </c:dLbl>
            <c:dLbl>
              <c:idx val="18"/>
              <c:delete val="1"/>
            </c:dLbl>
            <c:dLbl>
              <c:idx val="19"/>
              <c:delete val="1"/>
            </c:dLbl>
            <c:dLbl>
              <c:idx val="20"/>
              <c:delete val="1"/>
            </c:dLbl>
            <c:dLbl>
              <c:idx val="21"/>
              <c:delete val="1"/>
            </c:dLbl>
            <c:dLbl>
              <c:idx val="22"/>
              <c:delete val="1"/>
            </c:dLbl>
            <c:dLbl>
              <c:idx val="23"/>
              <c:delete val="1"/>
            </c:dLbl>
            <c:dLbl>
              <c:idx val="24"/>
              <c:delete val="1"/>
            </c:dLbl>
            <c:dLbl>
              <c:idx val="26"/>
              <c:delete val="1"/>
            </c:dLbl>
            <c:dLbl>
              <c:idx val="27"/>
              <c:delete val="1"/>
            </c:dLbl>
            <c:dLbl>
              <c:idx val="29"/>
              <c:delete val="1"/>
            </c:dLbl>
            <c:dLbl>
              <c:idx val="30"/>
              <c:delete val="1"/>
            </c:dLbl>
            <c:dLbl>
              <c:idx val="31"/>
              <c:delete val="1"/>
            </c:dLbl>
            <c:dLbl>
              <c:idx val="32"/>
              <c:delete val="1"/>
            </c:dLbl>
            <c:dLbl>
              <c:idx val="33"/>
              <c:delete val="1"/>
            </c:dLbl>
            <c:dLbl>
              <c:idx val="34"/>
              <c:delete val="1"/>
            </c:dLbl>
            <c:dLbl>
              <c:idx val="35"/>
              <c:delete val="1"/>
            </c:dLbl>
            <c:dLbl>
              <c:idx val="36"/>
              <c:delete val="1"/>
            </c:dLbl>
            <c:dLbl>
              <c:idx val="37"/>
              <c:delete val="1"/>
            </c:dLbl>
            <c:dLbl>
              <c:idx val="38"/>
              <c:delete val="1"/>
            </c:dLbl>
            <c:dLbl>
              <c:idx val="39"/>
              <c:delete val="1"/>
            </c:dLbl>
            <c:dLbl>
              <c:idx val="40"/>
              <c:delete val="1"/>
            </c:dLbl>
            <c:dLbl>
              <c:idx val="41"/>
              <c:delete val="1"/>
            </c:dLbl>
            <c:dLbl>
              <c:idx val="42"/>
              <c:delete val="1"/>
            </c:dLbl>
            <c:dLbl>
              <c:idx val="43"/>
              <c:delete val="1"/>
            </c:dLbl>
            <c:dLbl>
              <c:idx val="44"/>
              <c:delete val="1"/>
            </c:dLbl>
            <c:dLbl>
              <c:idx val="45"/>
              <c:delete val="1"/>
            </c:dLbl>
            <c:dLbl>
              <c:idx val="47"/>
              <c:layout>
                <c:manualLayout>
                  <c:x val="-3.9531048274329871E-2"/>
                  <c:y val="5.2192531536412776E-2"/>
                </c:manualLayout>
              </c:layout>
              <c:showVal val="1"/>
            </c:dLbl>
            <c:dLbl>
              <c:idx val="48"/>
              <c:delete val="1"/>
            </c:dLbl>
            <c:dLbl>
              <c:idx val="49"/>
              <c:delete val="1"/>
            </c:dLbl>
            <c:dLbl>
              <c:idx val="50"/>
              <c:delete val="1"/>
            </c:dLbl>
            <c:dLbl>
              <c:idx val="51"/>
              <c:delete val="1"/>
            </c:dLbl>
            <c:dLbl>
              <c:idx val="52"/>
              <c:delete val="1"/>
            </c:dLbl>
            <c:dLbl>
              <c:idx val="53"/>
              <c:delete val="1"/>
            </c:dLbl>
            <c:dLbl>
              <c:idx val="54"/>
              <c:delete val="1"/>
            </c:dLbl>
            <c:dLbl>
              <c:idx val="55"/>
              <c:delete val="1"/>
            </c:dLbl>
            <c:dLbl>
              <c:idx val="57"/>
              <c:delete val="1"/>
            </c:dLbl>
            <c:dLbl>
              <c:idx val="58"/>
              <c:delete val="1"/>
            </c:dLbl>
            <c:dLbl>
              <c:idx val="59"/>
              <c:delete val="1"/>
            </c:dLbl>
            <c:dLbl>
              <c:idx val="60"/>
              <c:delete val="1"/>
            </c:dLbl>
            <c:dLbl>
              <c:idx val="61"/>
              <c:delete val="1"/>
            </c:dLbl>
            <c:dLbl>
              <c:idx val="62"/>
              <c:delete val="1"/>
            </c:dLbl>
            <c:dLbl>
              <c:idx val="63"/>
              <c:delete val="1"/>
            </c:dLbl>
            <c:dLbl>
              <c:idx val="64"/>
              <c:delete val="1"/>
            </c:dLbl>
            <c:dLbl>
              <c:idx val="65"/>
              <c:delete val="1"/>
            </c:dLbl>
            <c:dLbl>
              <c:idx val="67"/>
              <c:delete val="1"/>
            </c:dLbl>
            <c:dLbl>
              <c:idx val="68"/>
              <c:delete val="1"/>
            </c:dLbl>
            <c:dLbl>
              <c:idx val="69"/>
              <c:delete val="1"/>
            </c:dLbl>
            <c:dLbl>
              <c:idx val="70"/>
              <c:delete val="1"/>
            </c:dLbl>
            <c:dLbl>
              <c:idx val="71"/>
              <c:delete val="1"/>
            </c:dLbl>
            <c:dLbl>
              <c:idx val="72"/>
              <c:delete val="1"/>
            </c:dLbl>
            <c:dLbl>
              <c:idx val="73"/>
              <c:delete val="1"/>
            </c:dLbl>
            <c:dLbl>
              <c:idx val="74"/>
              <c:delete val="1"/>
            </c:dLbl>
            <c:dLbl>
              <c:idx val="76"/>
              <c:delete val="1"/>
            </c:dLbl>
            <c:dLbl>
              <c:idx val="77"/>
              <c:delete val="1"/>
            </c:dLbl>
            <c:dLbl>
              <c:idx val="78"/>
              <c:delete val="1"/>
            </c:dLbl>
            <c:dLbl>
              <c:idx val="79"/>
              <c:delete val="1"/>
            </c:dLbl>
            <c:numFmt formatCode="#,##0" sourceLinked="0"/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showVal val="1"/>
          </c:dLbls>
          <c:cat>
            <c:numRef>
              <c:f>'[1]Census Credit'!$A$4:$A$84</c:f>
              <c:numCache>
                <c:formatCode>General</c:formatCode>
                <c:ptCount val="81"/>
                <c:pt idx="0">
                  <c:v>1929</c:v>
                </c:pt>
                <c:pt idx="1">
                  <c:v>1930</c:v>
                </c:pt>
                <c:pt idx="2">
                  <c:v>1931</c:v>
                </c:pt>
                <c:pt idx="3">
                  <c:v>1932</c:v>
                </c:pt>
                <c:pt idx="4">
                  <c:v>1933</c:v>
                </c:pt>
                <c:pt idx="5">
                  <c:v>1934</c:v>
                </c:pt>
                <c:pt idx="6">
                  <c:v>1935</c:v>
                </c:pt>
                <c:pt idx="7">
                  <c:v>1936</c:v>
                </c:pt>
                <c:pt idx="8">
                  <c:v>1937</c:v>
                </c:pt>
                <c:pt idx="9">
                  <c:v>1938</c:v>
                </c:pt>
                <c:pt idx="10">
                  <c:v>1939</c:v>
                </c:pt>
                <c:pt idx="11">
                  <c:v>1940</c:v>
                </c:pt>
                <c:pt idx="12">
                  <c:v>1941</c:v>
                </c:pt>
                <c:pt idx="13">
                  <c:v>1942</c:v>
                </c:pt>
                <c:pt idx="14">
                  <c:v>1943</c:v>
                </c:pt>
                <c:pt idx="15">
                  <c:v>1944</c:v>
                </c:pt>
                <c:pt idx="16">
                  <c:v>1945</c:v>
                </c:pt>
                <c:pt idx="17">
                  <c:v>1946</c:v>
                </c:pt>
                <c:pt idx="18">
                  <c:v>1947</c:v>
                </c:pt>
                <c:pt idx="19">
                  <c:v>1948</c:v>
                </c:pt>
                <c:pt idx="20">
                  <c:v>1949</c:v>
                </c:pt>
                <c:pt idx="21">
                  <c:v>1950</c:v>
                </c:pt>
                <c:pt idx="22">
                  <c:v>1951</c:v>
                </c:pt>
                <c:pt idx="23">
                  <c:v>1952</c:v>
                </c:pt>
                <c:pt idx="24">
                  <c:v>1953</c:v>
                </c:pt>
                <c:pt idx="25">
                  <c:v>1954</c:v>
                </c:pt>
                <c:pt idx="26">
                  <c:v>1955</c:v>
                </c:pt>
                <c:pt idx="27">
                  <c:v>1956</c:v>
                </c:pt>
                <c:pt idx="28">
                  <c:v>1957</c:v>
                </c:pt>
                <c:pt idx="29">
                  <c:v>1958</c:v>
                </c:pt>
                <c:pt idx="30">
                  <c:v>1959</c:v>
                </c:pt>
                <c:pt idx="31">
                  <c:v>1960</c:v>
                </c:pt>
                <c:pt idx="32">
                  <c:v>1961</c:v>
                </c:pt>
                <c:pt idx="33">
                  <c:v>1962</c:v>
                </c:pt>
                <c:pt idx="34">
                  <c:v>1963</c:v>
                </c:pt>
                <c:pt idx="35">
                  <c:v>1964</c:v>
                </c:pt>
                <c:pt idx="36">
                  <c:v>1965</c:v>
                </c:pt>
                <c:pt idx="37">
                  <c:v>1966</c:v>
                </c:pt>
                <c:pt idx="38">
                  <c:v>1967</c:v>
                </c:pt>
                <c:pt idx="39">
                  <c:v>1968</c:v>
                </c:pt>
                <c:pt idx="40">
                  <c:v>1969</c:v>
                </c:pt>
                <c:pt idx="41">
                  <c:v>1970</c:v>
                </c:pt>
                <c:pt idx="42">
                  <c:v>1971</c:v>
                </c:pt>
                <c:pt idx="43">
                  <c:v>1972</c:v>
                </c:pt>
                <c:pt idx="44">
                  <c:v>1973</c:v>
                </c:pt>
                <c:pt idx="45">
                  <c:v>1974</c:v>
                </c:pt>
                <c:pt idx="46">
                  <c:v>1975</c:v>
                </c:pt>
                <c:pt idx="47">
                  <c:v>1976</c:v>
                </c:pt>
                <c:pt idx="48">
                  <c:v>1977</c:v>
                </c:pt>
                <c:pt idx="49">
                  <c:v>1978</c:v>
                </c:pt>
                <c:pt idx="50">
                  <c:v>1979</c:v>
                </c:pt>
                <c:pt idx="51">
                  <c:v>1980</c:v>
                </c:pt>
                <c:pt idx="52">
                  <c:v>1981</c:v>
                </c:pt>
                <c:pt idx="53">
                  <c:v>1982</c:v>
                </c:pt>
                <c:pt idx="54">
                  <c:v>1983</c:v>
                </c:pt>
                <c:pt idx="55">
                  <c:v>1984</c:v>
                </c:pt>
                <c:pt idx="56">
                  <c:v>1985</c:v>
                </c:pt>
                <c:pt idx="57">
                  <c:v>1986</c:v>
                </c:pt>
                <c:pt idx="58">
                  <c:v>1987</c:v>
                </c:pt>
                <c:pt idx="59">
                  <c:v>1988</c:v>
                </c:pt>
                <c:pt idx="60">
                  <c:v>1989</c:v>
                </c:pt>
                <c:pt idx="61">
                  <c:v>1990</c:v>
                </c:pt>
                <c:pt idx="62">
                  <c:v>1991</c:v>
                </c:pt>
                <c:pt idx="63">
                  <c:v>1992</c:v>
                </c:pt>
                <c:pt idx="64">
                  <c:v>1993</c:v>
                </c:pt>
                <c:pt idx="65">
                  <c:v>1994</c:v>
                </c:pt>
                <c:pt idx="66">
                  <c:v>1995</c:v>
                </c:pt>
                <c:pt idx="67">
                  <c:v>1996</c:v>
                </c:pt>
                <c:pt idx="68">
                  <c:v>1997</c:v>
                </c:pt>
                <c:pt idx="69">
                  <c:v>1998</c:v>
                </c:pt>
                <c:pt idx="70">
                  <c:v>1999</c:v>
                </c:pt>
                <c:pt idx="71">
                  <c:v>2000</c:v>
                </c:pt>
                <c:pt idx="72">
                  <c:v>2001</c:v>
                </c:pt>
                <c:pt idx="73">
                  <c:v>2002</c:v>
                </c:pt>
                <c:pt idx="74">
                  <c:v>2003</c:v>
                </c:pt>
                <c:pt idx="75">
                  <c:v>2004</c:v>
                </c:pt>
                <c:pt idx="76">
                  <c:v>2005</c:v>
                </c:pt>
                <c:pt idx="77">
                  <c:v>2006</c:v>
                </c:pt>
                <c:pt idx="78">
                  <c:v>2007</c:v>
                </c:pt>
                <c:pt idx="79">
                  <c:v>2008</c:v>
                </c:pt>
                <c:pt idx="80">
                  <c:v>2009</c:v>
                </c:pt>
              </c:numCache>
            </c:numRef>
          </c:cat>
          <c:val>
            <c:numRef>
              <c:f>'[1]Census Credit'!$B$4:$B$84</c:f>
              <c:numCache>
                <c:formatCode>General</c:formatCode>
                <c:ptCount val="81"/>
                <c:pt idx="0">
                  <c:v>1677</c:v>
                </c:pt>
                <c:pt idx="1">
                  <c:v>2826</c:v>
                </c:pt>
                <c:pt idx="2">
                  <c:v>3712</c:v>
                </c:pt>
                <c:pt idx="3">
                  <c:v>4755</c:v>
                </c:pt>
                <c:pt idx="4">
                  <c:v>4497</c:v>
                </c:pt>
                <c:pt idx="5">
                  <c:v>4763</c:v>
                </c:pt>
                <c:pt idx="6">
                  <c:v>4645</c:v>
                </c:pt>
                <c:pt idx="7">
                  <c:v>4426</c:v>
                </c:pt>
                <c:pt idx="8">
                  <c:v>5008</c:v>
                </c:pt>
                <c:pt idx="9">
                  <c:v>5874</c:v>
                </c:pt>
                <c:pt idx="10">
                  <c:v>6603</c:v>
                </c:pt>
                <c:pt idx="11">
                  <c:v>6049</c:v>
                </c:pt>
                <c:pt idx="12">
                  <c:v>5627</c:v>
                </c:pt>
                <c:pt idx="13">
                  <c:v>5733</c:v>
                </c:pt>
                <c:pt idx="14">
                  <c:v>4794</c:v>
                </c:pt>
                <c:pt idx="15">
                  <c:v>3721</c:v>
                </c:pt>
                <c:pt idx="16">
                  <c:v>5885</c:v>
                </c:pt>
                <c:pt idx="17">
                  <c:v>9133</c:v>
                </c:pt>
                <c:pt idx="18">
                  <c:v>9900</c:v>
                </c:pt>
                <c:pt idx="19">
                  <c:v>11440</c:v>
                </c:pt>
                <c:pt idx="20">
                  <c:v>12150</c:v>
                </c:pt>
                <c:pt idx="21">
                  <c:v>11943</c:v>
                </c:pt>
                <c:pt idx="22">
                  <c:v>12568</c:v>
                </c:pt>
                <c:pt idx="23">
                  <c:v>14048</c:v>
                </c:pt>
                <c:pt idx="24">
                  <c:v>15016</c:v>
                </c:pt>
                <c:pt idx="25">
                  <c:v>15591</c:v>
                </c:pt>
                <c:pt idx="26">
                  <c:v>16246</c:v>
                </c:pt>
                <c:pt idx="27">
                  <c:v>17980</c:v>
                </c:pt>
                <c:pt idx="28">
                  <c:v>18256</c:v>
                </c:pt>
                <c:pt idx="29">
                  <c:v>16929</c:v>
                </c:pt>
                <c:pt idx="30">
                  <c:v>17231</c:v>
                </c:pt>
                <c:pt idx="31">
                  <c:v>17278</c:v>
                </c:pt>
                <c:pt idx="32">
                  <c:v>16528</c:v>
                </c:pt>
                <c:pt idx="33">
                  <c:v>15484</c:v>
                </c:pt>
                <c:pt idx="34">
                  <c:v>16241</c:v>
                </c:pt>
                <c:pt idx="35">
                  <c:v>15306</c:v>
                </c:pt>
                <c:pt idx="36">
                  <c:v>16922</c:v>
                </c:pt>
                <c:pt idx="37">
                  <c:v>18023</c:v>
                </c:pt>
                <c:pt idx="38">
                  <c:v>18137</c:v>
                </c:pt>
                <c:pt idx="39">
                  <c:v>18745</c:v>
                </c:pt>
                <c:pt idx="40">
                  <c:v>17463</c:v>
                </c:pt>
                <c:pt idx="41">
                  <c:v>18069</c:v>
                </c:pt>
                <c:pt idx="42">
                  <c:v>17802</c:v>
                </c:pt>
                <c:pt idx="43">
                  <c:v>19622</c:v>
                </c:pt>
                <c:pt idx="44">
                  <c:v>19185</c:v>
                </c:pt>
                <c:pt idx="45">
                  <c:v>23514</c:v>
                </c:pt>
                <c:pt idx="46">
                  <c:v>23904</c:v>
                </c:pt>
                <c:pt idx="47">
                  <c:v>19727</c:v>
                </c:pt>
                <c:pt idx="48">
                  <c:v>19535</c:v>
                </c:pt>
                <c:pt idx="49">
                  <c:v>18776</c:v>
                </c:pt>
                <c:pt idx="50">
                  <c:v>18701</c:v>
                </c:pt>
                <c:pt idx="51">
                  <c:v>20174</c:v>
                </c:pt>
                <c:pt idx="52">
                  <c:v>20492</c:v>
                </c:pt>
                <c:pt idx="53">
                  <c:v>20169</c:v>
                </c:pt>
                <c:pt idx="54">
                  <c:v>17568</c:v>
                </c:pt>
                <c:pt idx="55">
                  <c:v>15558</c:v>
                </c:pt>
                <c:pt idx="56">
                  <c:v>13743</c:v>
                </c:pt>
                <c:pt idx="57">
                  <c:v>14858</c:v>
                </c:pt>
                <c:pt idx="58">
                  <c:v>14224</c:v>
                </c:pt>
                <c:pt idx="59">
                  <c:v>14973</c:v>
                </c:pt>
                <c:pt idx="60">
                  <c:v>16036</c:v>
                </c:pt>
                <c:pt idx="61">
                  <c:v>16236</c:v>
                </c:pt>
                <c:pt idx="62">
                  <c:v>16810</c:v>
                </c:pt>
                <c:pt idx="63">
                  <c:v>16877</c:v>
                </c:pt>
                <c:pt idx="64">
                  <c:v>15270</c:v>
                </c:pt>
                <c:pt idx="65">
                  <c:v>15217</c:v>
                </c:pt>
                <c:pt idx="66">
                  <c:v>14346</c:v>
                </c:pt>
                <c:pt idx="67">
                  <c:v>14354</c:v>
                </c:pt>
                <c:pt idx="68">
                  <c:v>15275</c:v>
                </c:pt>
                <c:pt idx="69">
                  <c:v>15141</c:v>
                </c:pt>
                <c:pt idx="70">
                  <c:v>15685</c:v>
                </c:pt>
                <c:pt idx="71">
                  <c:v>15271</c:v>
                </c:pt>
                <c:pt idx="72">
                  <c:v>17095</c:v>
                </c:pt>
                <c:pt idx="73">
                  <c:v>18372</c:v>
                </c:pt>
                <c:pt idx="74">
                  <c:v>16983</c:v>
                </c:pt>
                <c:pt idx="75">
                  <c:v>16268</c:v>
                </c:pt>
                <c:pt idx="76">
                  <c:v>16306</c:v>
                </c:pt>
                <c:pt idx="77">
                  <c:v>16119</c:v>
                </c:pt>
                <c:pt idx="78">
                  <c:v>16686</c:v>
                </c:pt>
                <c:pt idx="79">
                  <c:v>17478</c:v>
                </c:pt>
                <c:pt idx="80">
                  <c:v>18011</c:v>
                </c:pt>
              </c:numCache>
            </c:numRef>
          </c:val>
        </c:ser>
        <c:marker val="1"/>
        <c:axId val="114079616"/>
        <c:axId val="114081152"/>
      </c:lineChart>
      <c:catAx>
        <c:axId val="114079616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14081152"/>
        <c:crosses val="autoZero"/>
        <c:auto val="1"/>
        <c:lblAlgn val="ctr"/>
        <c:lblOffset val="100"/>
      </c:catAx>
      <c:valAx>
        <c:axId val="114081152"/>
        <c:scaling>
          <c:orientation val="minMax"/>
          <c:max val="25000"/>
        </c:scaling>
        <c:axPos val="l"/>
        <c:majorGridlines/>
        <c:numFmt formatCode="#,##0" sourceLinked="0"/>
        <c:maj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400" baseline="0"/>
            </a:pPr>
            <a:endParaRPr lang="en-US"/>
          </a:p>
        </c:txPr>
        <c:crossAx val="114079616"/>
        <c:crosses val="autoZero"/>
        <c:crossBetween val="between"/>
      </c:valAx>
      <c:spPr>
        <a:noFill/>
        <a:ln w="25400">
          <a:noFill/>
        </a:ln>
      </c:spPr>
    </c:plotArea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 sz="1800">
                <a:latin typeface="Georgia" pitchFamily="18" charset="0"/>
              </a:defRPr>
            </a:pPr>
            <a:r>
              <a:rPr lang="en-US" sz="1800" b="1" i="0" baseline="0" dirty="0" smtClean="0">
                <a:latin typeface="Georgia" pitchFamily="18" charset="0"/>
              </a:rPr>
              <a:t># Enrolled by Age: Fall </a:t>
            </a:r>
            <a:r>
              <a:rPr lang="en-US" sz="1800" b="1" i="0" baseline="0" dirty="0">
                <a:latin typeface="Georgia" pitchFamily="18" charset="0"/>
              </a:rPr>
              <a:t>2000 </a:t>
            </a:r>
            <a:r>
              <a:rPr lang="en-US" sz="1800" b="1" i="0" baseline="0" dirty="0" smtClean="0">
                <a:latin typeface="Georgia" pitchFamily="18" charset="0"/>
              </a:rPr>
              <a:t>- </a:t>
            </a:r>
            <a:r>
              <a:rPr lang="en-US" sz="1800" b="1" i="0" baseline="0" dirty="0">
                <a:latin typeface="Georgia" pitchFamily="18" charset="0"/>
              </a:rPr>
              <a:t>2009</a:t>
            </a:r>
            <a:endParaRPr lang="en-US" sz="1800" dirty="0">
              <a:latin typeface="Georgia" pitchFamily="18" charset="0"/>
            </a:endParaRPr>
          </a:p>
        </c:rich>
      </c:tx>
      <c:layout/>
    </c:title>
    <c:plotArea>
      <c:layout/>
      <c:lineChart>
        <c:grouping val="standard"/>
        <c:ser>
          <c:idx val="0"/>
          <c:order val="0"/>
          <c:tx>
            <c:strRef>
              <c:f>'[1]Best Estimates'!$B$3</c:f>
              <c:strCache>
                <c:ptCount val="1"/>
                <c:pt idx="0">
                  <c:v>Concurrent High School*</c:v>
                </c:pt>
              </c:strCache>
            </c:strRef>
          </c:tx>
          <c:marker>
            <c:symbol val="none"/>
          </c:marker>
          <c:dLbls>
            <c:numFmt formatCode="#,##0" sourceLinked="0"/>
            <c:txPr>
              <a:bodyPr/>
              <a:lstStyle/>
              <a:p>
                <a:pPr>
                  <a:defRPr sz="1400" baseline="0"/>
                </a:pPr>
                <a:endParaRPr lang="en-US"/>
              </a:p>
            </c:txPr>
            <c:showVal val="1"/>
          </c:dLbls>
          <c:cat>
            <c:numRef>
              <c:f>'[1]Best Estimates'!$A$4:$A$13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'[1]Best Estimates'!$B$4:$B$13</c:f>
              <c:numCache>
                <c:formatCode>General</c:formatCode>
                <c:ptCount val="10"/>
                <c:pt idx="0">
                  <c:v>733.46679404401107</c:v>
                </c:pt>
                <c:pt idx="1">
                  <c:v>814.48449612403101</c:v>
                </c:pt>
                <c:pt idx="2">
                  <c:v>761.2565093230304</c:v>
                </c:pt>
                <c:pt idx="3">
                  <c:v>671.47084311247511</c:v>
                </c:pt>
                <c:pt idx="4">
                  <c:v>637.29887442621157</c:v>
                </c:pt>
                <c:pt idx="5">
                  <c:v>767.70813279032461</c:v>
                </c:pt>
                <c:pt idx="6">
                  <c:v>1001.7798577311893</c:v>
                </c:pt>
                <c:pt idx="7">
                  <c:v>1387.2864</c:v>
                </c:pt>
                <c:pt idx="8">
                  <c:v>1350.0440247994961</c:v>
                </c:pt>
                <c:pt idx="9">
                  <c:v>761.86244046268996</c:v>
                </c:pt>
              </c:numCache>
            </c:numRef>
          </c:val>
        </c:ser>
        <c:ser>
          <c:idx val="1"/>
          <c:order val="1"/>
          <c:tx>
            <c:strRef>
              <c:f>'[1]Best Estimates'!$C$3</c:f>
              <c:strCache>
                <c:ptCount val="1"/>
                <c:pt idx="0">
                  <c:v>Under 20*</c:v>
                </c:pt>
              </c:strCache>
            </c:strRef>
          </c:tx>
          <c:marker>
            <c:symbol val="none"/>
          </c:marker>
          <c:dLbls>
            <c:numFmt formatCode="#,##0" sourceLinked="0"/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Val val="1"/>
          </c:dLbls>
          <c:cat>
            <c:numRef>
              <c:f>'[1]Best Estimates'!$A$4:$A$13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'[1]Best Estimates'!$C$4:$C$13</c:f>
              <c:numCache>
                <c:formatCode>General</c:formatCode>
                <c:ptCount val="10"/>
                <c:pt idx="0">
                  <c:v>1500.1357886414551</c:v>
                </c:pt>
                <c:pt idx="1">
                  <c:v>1674.8410852713178</c:v>
                </c:pt>
                <c:pt idx="2">
                  <c:v>1837.30287250126</c:v>
                </c:pt>
                <c:pt idx="3">
                  <c:v>1794.6770175121858</c:v>
                </c:pt>
                <c:pt idx="4">
                  <c:v>1762.545683204426</c:v>
                </c:pt>
                <c:pt idx="5">
                  <c:v>1871.4772306553098</c:v>
                </c:pt>
                <c:pt idx="6">
                  <c:v>1919.07225758143</c:v>
                </c:pt>
                <c:pt idx="7">
                  <c:v>1897.5072</c:v>
                </c:pt>
                <c:pt idx="8">
                  <c:v>2092.6676525794965</c:v>
                </c:pt>
                <c:pt idx="9">
                  <c:v>2386.6923905647541</c:v>
                </c:pt>
              </c:numCache>
            </c:numRef>
          </c:val>
        </c:ser>
        <c:ser>
          <c:idx val="2"/>
          <c:order val="2"/>
          <c:tx>
            <c:strRef>
              <c:f>'[1]Best Estimates'!$D$3</c:f>
              <c:strCache>
                <c:ptCount val="1"/>
                <c:pt idx="0">
                  <c:v>20 - 24</c:v>
                </c:pt>
              </c:strCache>
            </c:strRef>
          </c:tx>
          <c:marker>
            <c:symbol val="none"/>
          </c:marker>
          <c:dLbls>
            <c:dLbl>
              <c:idx val="2"/>
              <c:layout>
                <c:manualLayout>
                  <c:x val="0"/>
                  <c:y val="1.9215996008952189E-2"/>
                </c:manualLayout>
              </c:layout>
              <c:showVal val="1"/>
            </c:dLbl>
            <c:dLbl>
              <c:idx val="3"/>
              <c:layout>
                <c:manualLayout>
                  <c:x val="-6.4134288109401983E-3"/>
                  <c:y val="-1.6470853721959021E-2"/>
                </c:manualLayout>
              </c:layout>
              <c:showVal val="1"/>
            </c:dLbl>
            <c:dLbl>
              <c:idx val="4"/>
              <c:layout>
                <c:manualLayout>
                  <c:x val="1.6033572027351083E-3"/>
                  <c:y val="-2.7261856745073983E-2"/>
                </c:manualLayout>
              </c:layout>
              <c:showVal val="1"/>
            </c:dLbl>
            <c:dLbl>
              <c:idx val="5"/>
              <c:layout>
                <c:manualLayout>
                  <c:x val="-5.3927317016899418E-3"/>
                  <c:y val="-1.7888889671430049E-2"/>
                </c:manualLayout>
              </c:layout>
              <c:showVal val="1"/>
            </c:dLbl>
            <c:dLbl>
              <c:idx val="8"/>
              <c:layout>
                <c:manualLayout>
                  <c:x val="-1.7975772338966549E-3"/>
                  <c:y val="-1.277777833673574E-2"/>
                </c:manualLayout>
              </c:layout>
              <c:showVal val="1"/>
            </c:dLbl>
            <c:numFmt formatCode="#,##0" sourceLinked="0"/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Val val="1"/>
          </c:dLbls>
          <c:cat>
            <c:numRef>
              <c:f>'[1]Best Estimates'!$A$4:$A$13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'[1]Best Estimates'!$D$4:$D$13</c:f>
              <c:numCache>
                <c:formatCode>General</c:formatCode>
                <c:ptCount val="10"/>
                <c:pt idx="0">
                  <c:v>3960.1170114639608</c:v>
                </c:pt>
                <c:pt idx="1">
                  <c:v>4561.7248062015524</c:v>
                </c:pt>
                <c:pt idx="2">
                  <c:v>4850.4384344028222</c:v>
                </c:pt>
                <c:pt idx="3">
                  <c:v>4674.7452608774292</c:v>
                </c:pt>
                <c:pt idx="4">
                  <c:v>4458.0232660504553</c:v>
                </c:pt>
                <c:pt idx="5">
                  <c:v>4387.9097864988271</c:v>
                </c:pt>
                <c:pt idx="6">
                  <c:v>4342.0518532384876</c:v>
                </c:pt>
                <c:pt idx="7">
                  <c:v>4496.0736000000006</c:v>
                </c:pt>
                <c:pt idx="8">
                  <c:v>4859.3631761560919</c:v>
                </c:pt>
                <c:pt idx="9">
                  <c:v>5301.3779201633033</c:v>
                </c:pt>
              </c:numCache>
            </c:numRef>
          </c:val>
        </c:ser>
        <c:ser>
          <c:idx val="3"/>
          <c:order val="3"/>
          <c:tx>
            <c:strRef>
              <c:f>'[1]Best Estimates'!$E$3</c:f>
              <c:strCache>
                <c:ptCount val="1"/>
                <c:pt idx="0">
                  <c:v>25 - 34</c:v>
                </c:pt>
              </c:strCache>
            </c:strRef>
          </c:tx>
          <c:marker>
            <c:symbol val="none"/>
          </c:marker>
          <c:dLbls>
            <c:dLbl>
              <c:idx val="0"/>
              <c:layout>
                <c:manualLayout>
                  <c:x val="0"/>
                  <c:y val="-1.372571143496585E-2"/>
                </c:manualLayout>
              </c:layout>
              <c:showVal val="1"/>
            </c:dLbl>
            <c:dLbl>
              <c:idx val="1"/>
              <c:layout>
                <c:manualLayout>
                  <c:x val="0"/>
                  <c:y val="-1.9215996008952189E-2"/>
                </c:manualLayout>
              </c:layout>
              <c:showVal val="1"/>
            </c:dLbl>
            <c:dLbl>
              <c:idx val="2"/>
              <c:layout>
                <c:manualLayout>
                  <c:x val="0"/>
                  <c:y val="-1.9215996008952189E-2"/>
                </c:manualLayout>
              </c:layout>
              <c:showVal val="1"/>
            </c:dLbl>
            <c:dLbl>
              <c:idx val="3"/>
              <c:layout>
                <c:manualLayout>
                  <c:x val="0"/>
                  <c:y val="2.0444445338777106E-2"/>
                </c:manualLayout>
              </c:layout>
              <c:showVal val="1"/>
            </c:dLbl>
            <c:dLbl>
              <c:idx val="4"/>
              <c:layout>
                <c:manualLayout>
                  <c:x val="0"/>
                  <c:y val="1.5333334004082903E-2"/>
                </c:manualLayout>
              </c:layout>
              <c:showVal val="1"/>
            </c:dLbl>
            <c:dLbl>
              <c:idx val="5"/>
              <c:layout>
                <c:manualLayout>
                  <c:x val="0"/>
                  <c:y val="1.7888889671430049E-2"/>
                </c:manualLayout>
              </c:layout>
              <c:showVal val="1"/>
            </c:dLbl>
            <c:dLbl>
              <c:idx val="6"/>
              <c:layout>
                <c:manualLayout>
                  <c:x val="4.8100716082051485E-3"/>
                  <c:y val="2.4706280582938531E-2"/>
                </c:manualLayout>
              </c:layout>
              <c:showVal val="1"/>
            </c:dLbl>
            <c:dLbl>
              <c:idx val="7"/>
              <c:layout>
                <c:manualLayout>
                  <c:x val="4.8100716082051485E-3"/>
                  <c:y val="3.2941707443918042E-2"/>
                </c:manualLayout>
              </c:layout>
              <c:showVal val="1"/>
            </c:dLbl>
            <c:dLbl>
              <c:idx val="9"/>
              <c:layout>
                <c:manualLayout>
                  <c:x val="0"/>
                  <c:y val="2.0444445338777203E-2"/>
                </c:manualLayout>
              </c:layout>
              <c:showVal val="1"/>
            </c:dLbl>
            <c:numFmt formatCode="#,##0" sourceLinked="0"/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Val val="1"/>
          </c:dLbls>
          <c:cat>
            <c:numRef>
              <c:f>'[1]Best Estimates'!$A$4:$A$13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'[1]Best Estimates'!$E$4:$E$13</c:f>
              <c:numCache>
                <c:formatCode>General</c:formatCode>
                <c:ptCount val="10"/>
                <c:pt idx="0">
                  <c:v>4296.1635261562997</c:v>
                </c:pt>
                <c:pt idx="1">
                  <c:v>4777.8333333333285</c:v>
                </c:pt>
                <c:pt idx="2">
                  <c:v>5026.3504115572168</c:v>
                </c:pt>
                <c:pt idx="3">
                  <c:v>4594.0052356020933</c:v>
                </c:pt>
                <c:pt idx="4">
                  <c:v>4395.6232157454624</c:v>
                </c:pt>
                <c:pt idx="5">
                  <c:v>4339.6135999012859</c:v>
                </c:pt>
                <c:pt idx="6">
                  <c:v>4135.8622238862099</c:v>
                </c:pt>
                <c:pt idx="7">
                  <c:v>4185.5904</c:v>
                </c:pt>
                <c:pt idx="8">
                  <c:v>4422.9351003924676</c:v>
                </c:pt>
                <c:pt idx="9">
                  <c:v>4763.1721478793424</c:v>
                </c:pt>
              </c:numCache>
            </c:numRef>
          </c:val>
        </c:ser>
        <c:ser>
          <c:idx val="4"/>
          <c:order val="4"/>
          <c:tx>
            <c:strRef>
              <c:f>'[1]Best Estimates'!$F$3</c:f>
              <c:strCache>
                <c:ptCount val="1"/>
                <c:pt idx="0">
                  <c:v>35 and Over</c:v>
                </c:pt>
              </c:strCache>
            </c:strRef>
          </c:tx>
          <c:marker>
            <c:symbol val="none"/>
          </c:marker>
          <c:cat>
            <c:numRef>
              <c:f>'[1]Best Estimates'!$A$4:$A$13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'[1]Best Estimates'!$F$4:$F$13</c:f>
              <c:numCache>
                <c:formatCode>General</c:formatCode>
                <c:ptCount val="10"/>
                <c:pt idx="0">
                  <c:v>4781.1168796943102</c:v>
                </c:pt>
                <c:pt idx="1">
                  <c:v>5266.1162790698027</c:v>
                </c:pt>
                <c:pt idx="2">
                  <c:v>5896.6517722156914</c:v>
                </c:pt>
                <c:pt idx="3">
                  <c:v>5248.1016428958428</c:v>
                </c:pt>
                <c:pt idx="4">
                  <c:v>5014.5089605734929</c:v>
                </c:pt>
                <c:pt idx="5">
                  <c:v>4939.2912501542633</c:v>
                </c:pt>
                <c:pt idx="6">
                  <c:v>4720.2338075627085</c:v>
                </c:pt>
                <c:pt idx="7">
                  <c:v>4719.5424000000003</c:v>
                </c:pt>
                <c:pt idx="8">
                  <c:v>4752.9900460724639</c:v>
                </c:pt>
                <c:pt idx="9">
                  <c:v>4797.8951009299244</c:v>
                </c:pt>
              </c:numCache>
            </c:numRef>
          </c:val>
        </c:ser>
        <c:marker val="1"/>
        <c:axId val="114098560"/>
        <c:axId val="114100096"/>
      </c:lineChart>
      <c:catAx>
        <c:axId val="114098560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14100096"/>
        <c:crosses val="autoZero"/>
        <c:auto val="1"/>
        <c:lblAlgn val="ctr"/>
        <c:lblOffset val="100"/>
      </c:catAx>
      <c:valAx>
        <c:axId val="114100096"/>
        <c:scaling>
          <c:orientation val="minMax"/>
          <c:max val="6000"/>
          <c:min val="0"/>
        </c:scaling>
        <c:axPos val="l"/>
        <c:majorGridlines/>
        <c:numFmt formatCode="#,##0" sourceLinked="0"/>
        <c:maj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400" baseline="0"/>
            </a:pPr>
            <a:endParaRPr lang="en-US"/>
          </a:p>
        </c:txPr>
        <c:crossAx val="114098560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 sz="1100"/>
          </a:pPr>
          <a:endParaRPr lang="en-US"/>
        </a:p>
      </c:txPr>
    </c:legend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 sz="1800">
                <a:latin typeface="Georgia" pitchFamily="18" charset="0"/>
              </a:defRPr>
            </a:pPr>
            <a:r>
              <a:rPr lang="en-US" sz="1800" b="1" i="0" baseline="0" dirty="0" smtClean="0">
                <a:latin typeface="Georgia" pitchFamily="18" charset="0"/>
              </a:rPr>
              <a:t>% Enrolled by Citizenship: Fall 2000 - 2009</a:t>
            </a:r>
            <a:endParaRPr lang="en-US" sz="1800" b="1" i="0" baseline="0" dirty="0">
              <a:latin typeface="Georgia" pitchFamily="18" charset="0"/>
            </a:endParaRPr>
          </a:p>
        </c:rich>
      </c:tx>
      <c:layout/>
    </c:title>
    <c:plotArea>
      <c:layout/>
      <c:barChart>
        <c:barDir val="col"/>
        <c:grouping val="percentStacked"/>
        <c:ser>
          <c:idx val="0"/>
          <c:order val="0"/>
          <c:tx>
            <c:strRef>
              <c:f>'[12]Enrollment Percentages'!$B$4</c:f>
              <c:strCache>
                <c:ptCount val="1"/>
                <c:pt idx="0">
                  <c:v>US Citizen</c:v>
                </c:pt>
              </c:strCache>
            </c:strRef>
          </c:tx>
          <c:dLbls>
            <c:numFmt formatCode="#,##0" sourceLinked="0"/>
            <c:txPr>
              <a:bodyPr/>
              <a:lstStyle/>
              <a:p>
                <a:pPr>
                  <a:defRPr sz="1600" baseline="0"/>
                </a:pPr>
                <a:endParaRPr lang="en-US"/>
              </a:p>
            </c:txPr>
            <c:showVal val="1"/>
          </c:dLbls>
          <c:cat>
            <c:numRef>
              <c:f>'[12]Enrollment Percentages'!$A$5:$A$14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'[12]Enrollment Percentages'!$B$5:$B$14</c:f>
              <c:numCache>
                <c:formatCode>General</c:formatCode>
                <c:ptCount val="10"/>
                <c:pt idx="0">
                  <c:v>61.505949671630034</c:v>
                </c:pt>
                <c:pt idx="1">
                  <c:v>62.884626528365125</c:v>
                </c:pt>
                <c:pt idx="2">
                  <c:v>61.800076182184249</c:v>
                </c:pt>
                <c:pt idx="3">
                  <c:v>60.607124056852044</c:v>
                </c:pt>
                <c:pt idx="4">
                  <c:v>61.543611905776345</c:v>
                </c:pt>
                <c:pt idx="5">
                  <c:v>62.78349901779854</c:v>
                </c:pt>
                <c:pt idx="6">
                  <c:v>63.823600678458931</c:v>
                </c:pt>
                <c:pt idx="7">
                  <c:v>65.464096051720162</c:v>
                </c:pt>
                <c:pt idx="8">
                  <c:v>67.995671242239553</c:v>
                </c:pt>
                <c:pt idx="9">
                  <c:v>70.500453926463848</c:v>
                </c:pt>
              </c:numCache>
            </c:numRef>
          </c:val>
        </c:ser>
        <c:ser>
          <c:idx val="1"/>
          <c:order val="1"/>
          <c:tx>
            <c:strRef>
              <c:f>'[12]Enrollment Percentages'!$C$4</c:f>
              <c:strCache>
                <c:ptCount val="1"/>
                <c:pt idx="0">
                  <c:v>Permanent Resident</c:v>
                </c:pt>
              </c:strCache>
            </c:strRef>
          </c:tx>
          <c:dLbls>
            <c:numFmt formatCode="#,##0" sourceLinked="0"/>
            <c:txPr>
              <a:bodyPr/>
              <a:lstStyle/>
              <a:p>
                <a:pPr>
                  <a:defRPr sz="1600" baseline="0"/>
                </a:pPr>
                <a:endParaRPr lang="en-US"/>
              </a:p>
            </c:txPr>
            <c:showVal val="1"/>
          </c:dLbls>
          <c:cat>
            <c:numRef>
              <c:f>'[12]Enrollment Percentages'!$A$5:$A$14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'[12]Enrollment Percentages'!$C$5:$C$14</c:f>
              <c:numCache>
                <c:formatCode>General</c:formatCode>
                <c:ptCount val="10"/>
                <c:pt idx="0">
                  <c:v>29.371220495480891</c:v>
                </c:pt>
                <c:pt idx="1">
                  <c:v>27.924900040563177</c:v>
                </c:pt>
                <c:pt idx="2">
                  <c:v>27.599717037601277</c:v>
                </c:pt>
                <c:pt idx="3">
                  <c:v>27.449260104111826</c:v>
                </c:pt>
                <c:pt idx="4">
                  <c:v>26.258445431858288</c:v>
                </c:pt>
                <c:pt idx="5">
                  <c:v>24.596702184653829</c:v>
                </c:pt>
                <c:pt idx="6">
                  <c:v>23.40683305064211</c:v>
                </c:pt>
                <c:pt idx="7">
                  <c:v>22.304317709535887</c:v>
                </c:pt>
                <c:pt idx="8">
                  <c:v>19.730022213362108</c:v>
                </c:pt>
                <c:pt idx="9">
                  <c:v>18.542896050839726</c:v>
                </c:pt>
              </c:numCache>
            </c:numRef>
          </c:val>
        </c:ser>
        <c:ser>
          <c:idx val="2"/>
          <c:order val="2"/>
          <c:tx>
            <c:strRef>
              <c:f>'[12]Enrollment Percentages'!$D$4</c:f>
              <c:strCache>
                <c:ptCount val="1"/>
                <c:pt idx="0">
                  <c:v>Temp. Resident</c:v>
                </c:pt>
              </c:strCache>
            </c:strRef>
          </c:tx>
          <c:cat>
            <c:numRef>
              <c:f>'[12]Enrollment Percentages'!$A$5:$A$14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'[12]Enrollment Percentages'!$D$5:$D$14</c:f>
              <c:numCache>
                <c:formatCode>General</c:formatCode>
                <c:ptCount val="10"/>
                <c:pt idx="0">
                  <c:v>1.3915079003836401</c:v>
                </c:pt>
                <c:pt idx="1">
                  <c:v>1.3096134901778962</c:v>
                </c:pt>
                <c:pt idx="2">
                  <c:v>1.3114218860532179</c:v>
                </c:pt>
                <c:pt idx="3">
                  <c:v>1.304322395741943</c:v>
                </c:pt>
                <c:pt idx="4">
                  <c:v>1.2843143222350719</c:v>
                </c:pt>
                <c:pt idx="5">
                  <c:v>1.4465146734924652</c:v>
                </c:pt>
                <c:pt idx="6">
                  <c:v>1.2963411679185861</c:v>
                </c:pt>
                <c:pt idx="7">
                  <c:v>1.1602401293003981</c:v>
                </c:pt>
                <c:pt idx="8">
                  <c:v>1.1391467790624819</c:v>
                </c:pt>
                <c:pt idx="9">
                  <c:v>0.90217884702678264</c:v>
                </c:pt>
              </c:numCache>
            </c:numRef>
          </c:val>
        </c:ser>
        <c:ser>
          <c:idx val="3"/>
          <c:order val="3"/>
          <c:tx>
            <c:strRef>
              <c:f>'[12]Enrollment Percentages'!$E$4</c:f>
              <c:strCache>
                <c:ptCount val="1"/>
                <c:pt idx="0">
                  <c:v>Refugee</c:v>
                </c:pt>
              </c:strCache>
            </c:strRef>
          </c:tx>
          <c:cat>
            <c:numRef>
              <c:f>'[12]Enrollment Percentages'!$A$5:$A$14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'[12]Enrollment Percentages'!$E$5:$E$14</c:f>
              <c:numCache>
                <c:formatCode>General</c:formatCode>
                <c:ptCount val="10"/>
                <c:pt idx="0">
                  <c:v>2.1197737174068552</c:v>
                </c:pt>
                <c:pt idx="1">
                  <c:v>2.1382627339630216</c:v>
                </c:pt>
                <c:pt idx="2">
                  <c:v>2.3942972193502747</c:v>
                </c:pt>
                <c:pt idx="3">
                  <c:v>2.7548692753114592</c:v>
                </c:pt>
                <c:pt idx="4">
                  <c:v>2.9764440927627969</c:v>
                </c:pt>
                <c:pt idx="5">
                  <c:v>2.8573129352937574</c:v>
                </c:pt>
                <c:pt idx="6">
                  <c:v>2.7320087230433727</c:v>
                </c:pt>
                <c:pt idx="7">
                  <c:v>2.1703994458554612</c:v>
                </c:pt>
                <c:pt idx="8">
                  <c:v>1.7542860397562277</c:v>
                </c:pt>
                <c:pt idx="9">
                  <c:v>1.367453472537449</c:v>
                </c:pt>
              </c:numCache>
            </c:numRef>
          </c:val>
        </c:ser>
        <c:ser>
          <c:idx val="4"/>
          <c:order val="4"/>
          <c:tx>
            <c:strRef>
              <c:f>'[12]Enrollment Percentages'!$F$4</c:f>
              <c:strCache>
                <c:ptCount val="1"/>
                <c:pt idx="0">
                  <c:v>Student Visa</c:v>
                </c:pt>
              </c:strCache>
            </c:strRef>
          </c:tx>
          <c:dLbls>
            <c:numFmt formatCode="#,##0" sourceLinked="0"/>
            <c:txPr>
              <a:bodyPr/>
              <a:lstStyle/>
              <a:p>
                <a:pPr>
                  <a:defRPr sz="1100"/>
                </a:pPr>
                <a:endParaRPr lang="en-US"/>
              </a:p>
            </c:txPr>
            <c:showVal val="1"/>
          </c:dLbls>
          <c:cat>
            <c:numRef>
              <c:f>'[12]Enrollment Percentages'!$A$5:$A$14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'[12]Enrollment Percentages'!$F$5:$F$14</c:f>
              <c:numCache>
                <c:formatCode>General</c:formatCode>
                <c:ptCount val="10"/>
                <c:pt idx="0">
                  <c:v>3.5698029780870022</c:v>
                </c:pt>
                <c:pt idx="1">
                  <c:v>3.552181723358637</c:v>
                </c:pt>
                <c:pt idx="2">
                  <c:v>3.5479131523099618</c:v>
                </c:pt>
                <c:pt idx="3">
                  <c:v>3.89542024916652</c:v>
                </c:pt>
                <c:pt idx="4">
                  <c:v>3.3842595410554512</c:v>
                </c:pt>
                <c:pt idx="5">
                  <c:v>3.3394844931245786</c:v>
                </c:pt>
                <c:pt idx="6">
                  <c:v>3.240852919796462</c:v>
                </c:pt>
                <c:pt idx="7">
                  <c:v>2.8746247979681372</c:v>
                </c:pt>
                <c:pt idx="8">
                  <c:v>3.2750469898046304</c:v>
                </c:pt>
                <c:pt idx="9">
                  <c:v>3.2228778937812068</c:v>
                </c:pt>
              </c:numCache>
            </c:numRef>
          </c:val>
        </c:ser>
        <c:ser>
          <c:idx val="5"/>
          <c:order val="5"/>
          <c:tx>
            <c:strRef>
              <c:f>'[12]Enrollment Percentages'!$G$4</c:f>
              <c:strCache>
                <c:ptCount val="1"/>
                <c:pt idx="0">
                  <c:v>Other</c:v>
                </c:pt>
              </c:strCache>
            </c:strRef>
          </c:tx>
          <c:dLbls>
            <c:numFmt formatCode="#,##0" sourceLinked="0"/>
            <c:txPr>
              <a:bodyPr/>
              <a:lstStyle/>
              <a:p>
                <a:pPr>
                  <a:defRPr sz="1100"/>
                </a:pPr>
                <a:endParaRPr lang="en-US"/>
              </a:p>
            </c:txPr>
            <c:showVal val="1"/>
          </c:dLbls>
          <c:cat>
            <c:numRef>
              <c:f>'[12]Enrollment Percentages'!$A$5:$A$14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'[12]Enrollment Percentages'!$G$5:$G$14</c:f>
              <c:numCache>
                <c:formatCode>General</c:formatCode>
                <c:ptCount val="10"/>
                <c:pt idx="0">
                  <c:v>2.0417452370115088</c:v>
                </c:pt>
                <c:pt idx="1">
                  <c:v>2.1904154835718752</c:v>
                </c:pt>
                <c:pt idx="2">
                  <c:v>3.3465745225009589</c:v>
                </c:pt>
                <c:pt idx="3">
                  <c:v>3.989003918816167</c:v>
                </c:pt>
                <c:pt idx="4">
                  <c:v>4.5529247063119946</c:v>
                </c:pt>
                <c:pt idx="5">
                  <c:v>4.9764866956366589</c:v>
                </c:pt>
                <c:pt idx="6">
                  <c:v>5.5003634601405516</c:v>
                </c:pt>
                <c:pt idx="7">
                  <c:v>6.0263218656199475</c:v>
                </c:pt>
                <c:pt idx="8">
                  <c:v>6.1058267357749054</c:v>
                </c:pt>
                <c:pt idx="9">
                  <c:v>5.4641398093508755</c:v>
                </c:pt>
              </c:numCache>
            </c:numRef>
          </c:val>
        </c:ser>
        <c:gapWidth val="75"/>
        <c:overlap val="100"/>
        <c:axId val="120480128"/>
        <c:axId val="120481664"/>
      </c:barChart>
      <c:catAx>
        <c:axId val="120480128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20481664"/>
        <c:crosses val="autoZero"/>
        <c:auto val="1"/>
        <c:lblAlgn val="ctr"/>
        <c:lblOffset val="100"/>
      </c:catAx>
      <c:valAx>
        <c:axId val="120481664"/>
        <c:scaling>
          <c:orientation val="minMax"/>
        </c:scaling>
        <c:axPos val="l"/>
        <c:majorGridlines/>
        <c:numFmt formatCode="0%" sourceLinked="1"/>
        <c:maj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400" baseline="0"/>
            </a:pPr>
            <a:endParaRPr lang="en-US"/>
          </a:p>
        </c:txPr>
        <c:crossAx val="120480128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 sz="1100"/>
          </a:pPr>
          <a:endParaRPr lang="en-US"/>
        </a:p>
      </c:txPr>
    </c:legend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 sz="1800">
                <a:latin typeface="Georgia" pitchFamily="18" charset="0"/>
              </a:defRPr>
            </a:pPr>
            <a:r>
              <a:rPr lang="en-US" sz="1800" b="1" i="0" baseline="0" dirty="0" smtClean="0">
                <a:latin typeface="Georgia" pitchFamily="18" charset="0"/>
              </a:rPr>
              <a:t>% Enrolled  </a:t>
            </a:r>
            <a:r>
              <a:rPr lang="en-US" sz="1800" b="1" i="0" baseline="0" dirty="0">
                <a:latin typeface="Georgia" pitchFamily="18" charset="0"/>
              </a:rPr>
              <a:t>By </a:t>
            </a:r>
            <a:r>
              <a:rPr lang="en-US" sz="1800" b="1" i="0" baseline="0" dirty="0" smtClean="0">
                <a:latin typeface="Georgia" pitchFamily="18" charset="0"/>
              </a:rPr>
              <a:t>Ethnicity: Fall </a:t>
            </a:r>
            <a:r>
              <a:rPr lang="en-US" sz="1800" b="1" i="0" baseline="0" dirty="0">
                <a:latin typeface="Georgia" pitchFamily="18" charset="0"/>
              </a:rPr>
              <a:t>2000 - 2009</a:t>
            </a:r>
          </a:p>
        </c:rich>
      </c:tx>
      <c:layout/>
    </c:title>
    <c:plotArea>
      <c:layout/>
      <c:barChart>
        <c:barDir val="col"/>
        <c:grouping val="percentStacked"/>
        <c:ser>
          <c:idx val="0"/>
          <c:order val="0"/>
          <c:tx>
            <c:strRef>
              <c:f>'[13]% by Ethnicity'!$B$4</c:f>
              <c:strCache>
                <c:ptCount val="1"/>
                <c:pt idx="0">
                  <c:v>Hispanic</c:v>
                </c:pt>
              </c:strCache>
            </c:strRef>
          </c:tx>
          <c:dLbls>
            <c:numFmt formatCode="#,##0" sourceLinked="0"/>
            <c:txPr>
              <a:bodyPr/>
              <a:lstStyle/>
              <a:p>
                <a:pPr>
                  <a:defRPr sz="1600" baseline="0"/>
                </a:pPr>
                <a:endParaRPr lang="en-US"/>
              </a:p>
            </c:txPr>
            <c:showVal val="1"/>
          </c:dLbls>
          <c:cat>
            <c:numRef>
              <c:f>'[13]% by Ethnicity'!$A$5:$A$14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'[13]% by Ethnicity'!$B$5:$B$14</c:f>
              <c:numCache>
                <c:formatCode>General</c:formatCode>
                <c:ptCount val="10"/>
                <c:pt idx="0">
                  <c:v>44.408550415836125</c:v>
                </c:pt>
                <c:pt idx="1">
                  <c:v>42.677568952892344</c:v>
                </c:pt>
                <c:pt idx="2">
                  <c:v>40.639427516158833</c:v>
                </c:pt>
                <c:pt idx="3">
                  <c:v>40.586031082990345</c:v>
                </c:pt>
                <c:pt idx="4">
                  <c:v>39.466007102993345</c:v>
                </c:pt>
                <c:pt idx="5">
                  <c:v>39.64851053221998</c:v>
                </c:pt>
                <c:pt idx="6">
                  <c:v>40.5079365079364</c:v>
                </c:pt>
                <c:pt idx="7">
                  <c:v>41.261095806550451</c:v>
                </c:pt>
                <c:pt idx="8">
                  <c:v>42.145990738484144</c:v>
                </c:pt>
                <c:pt idx="9">
                  <c:v>41.632206275845299</c:v>
                </c:pt>
              </c:numCache>
            </c:numRef>
          </c:val>
        </c:ser>
        <c:ser>
          <c:idx val="1"/>
          <c:order val="1"/>
          <c:tx>
            <c:strRef>
              <c:f>'[13]% by Ethnicity'!$C$4</c:f>
              <c:strCache>
                <c:ptCount val="1"/>
                <c:pt idx="0">
                  <c:v>Black</c:v>
                </c:pt>
              </c:strCache>
            </c:strRef>
          </c:tx>
          <c:dLbls>
            <c:numFmt formatCode="#,##0" sourceLinked="0"/>
            <c:txPr>
              <a:bodyPr/>
              <a:lstStyle/>
              <a:p>
                <a:pPr>
                  <a:defRPr sz="1600" baseline="0"/>
                </a:pPr>
                <a:endParaRPr lang="en-US"/>
              </a:p>
            </c:txPr>
            <c:showVal val="1"/>
          </c:dLbls>
          <c:cat>
            <c:numRef>
              <c:f>'[13]% by Ethnicity'!$A$5:$A$14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'[13]% by Ethnicity'!$C$5:$C$14</c:f>
              <c:numCache>
                <c:formatCode>General</c:formatCode>
                <c:ptCount val="10"/>
                <c:pt idx="0">
                  <c:v>12.371984328819854</c:v>
                </c:pt>
                <c:pt idx="1">
                  <c:v>12.265072003905304</c:v>
                </c:pt>
                <c:pt idx="2">
                  <c:v>12.084487534626085</c:v>
                </c:pt>
                <c:pt idx="3">
                  <c:v>11.794336261441119</c:v>
                </c:pt>
                <c:pt idx="4">
                  <c:v>12.151192288178606</c:v>
                </c:pt>
                <c:pt idx="5">
                  <c:v>12.663592172504073</c:v>
                </c:pt>
                <c:pt idx="6">
                  <c:v>12.06349206349207</c:v>
                </c:pt>
                <c:pt idx="7">
                  <c:v>11.386593204775044</c:v>
                </c:pt>
                <c:pt idx="8">
                  <c:v>11.552522544479681</c:v>
                </c:pt>
                <c:pt idx="9">
                  <c:v>11.94356604232547</c:v>
                </c:pt>
              </c:numCache>
            </c:numRef>
          </c:val>
        </c:ser>
        <c:ser>
          <c:idx val="2"/>
          <c:order val="2"/>
          <c:tx>
            <c:strRef>
              <c:f>'[13]% by Ethnicity'!$D$4</c:f>
              <c:strCache>
                <c:ptCount val="1"/>
                <c:pt idx="0">
                  <c:v>Asian</c:v>
                </c:pt>
              </c:strCache>
            </c:strRef>
          </c:tx>
          <c:dLbls>
            <c:numFmt formatCode="#,##0" sourceLinked="0"/>
            <c:txPr>
              <a:bodyPr/>
              <a:lstStyle/>
              <a:p>
                <a:pPr>
                  <a:defRPr sz="1600" baseline="0"/>
                </a:pPr>
                <a:endParaRPr lang="en-US"/>
              </a:p>
            </c:txPr>
            <c:showVal val="1"/>
          </c:dLbls>
          <c:cat>
            <c:numRef>
              <c:f>'[13]% by Ethnicity'!$A$5:$A$14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'[13]% by Ethnicity'!$D$5:$D$14</c:f>
              <c:numCache>
                <c:formatCode>General</c:formatCode>
                <c:ptCount val="10"/>
                <c:pt idx="0">
                  <c:v>18.111210392466841</c:v>
                </c:pt>
                <c:pt idx="1">
                  <c:v>19.007810593116911</c:v>
                </c:pt>
                <c:pt idx="2">
                  <c:v>20.463988919667592</c:v>
                </c:pt>
                <c:pt idx="3">
                  <c:v>20.23465814853493</c:v>
                </c:pt>
                <c:pt idx="4">
                  <c:v>20.554287163876261</c:v>
                </c:pt>
                <c:pt idx="5">
                  <c:v>20.665586438987841</c:v>
                </c:pt>
                <c:pt idx="6">
                  <c:v>20.901587301587249</c:v>
                </c:pt>
                <c:pt idx="7">
                  <c:v>21.640648913376186</c:v>
                </c:pt>
                <c:pt idx="8">
                  <c:v>22.715086522057028</c:v>
                </c:pt>
                <c:pt idx="9">
                  <c:v>21.089759182680609</c:v>
                </c:pt>
              </c:numCache>
            </c:numRef>
          </c:val>
        </c:ser>
        <c:ser>
          <c:idx val="3"/>
          <c:order val="3"/>
          <c:tx>
            <c:strRef>
              <c:f>'[13]% by Ethnicity'!$E$4</c:f>
              <c:strCache>
                <c:ptCount val="1"/>
                <c:pt idx="0">
                  <c:v>White</c:v>
                </c:pt>
              </c:strCache>
            </c:strRef>
          </c:tx>
          <c:dLbls>
            <c:numFmt formatCode="#,##0" sourceLinked="0"/>
            <c:txPr>
              <a:bodyPr/>
              <a:lstStyle/>
              <a:p>
                <a:pPr>
                  <a:defRPr sz="1600" baseline="0"/>
                </a:pPr>
                <a:endParaRPr lang="en-US"/>
              </a:p>
            </c:txPr>
            <c:showVal val="1"/>
          </c:dLbls>
          <c:cat>
            <c:numRef>
              <c:f>'[13]% by Ethnicity'!$A$5:$A$14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'[13]% by Ethnicity'!$E$5:$E$14</c:f>
              <c:numCache>
                <c:formatCode>General</c:formatCode>
                <c:ptCount val="10"/>
                <c:pt idx="0">
                  <c:v>22.599491373977582</c:v>
                </c:pt>
                <c:pt idx="1">
                  <c:v>23.401269221381487</c:v>
                </c:pt>
                <c:pt idx="2">
                  <c:v>24.226685133887329</c:v>
                </c:pt>
                <c:pt idx="3">
                  <c:v>24.878678051477326</c:v>
                </c:pt>
                <c:pt idx="4">
                  <c:v>25.044393708777221</c:v>
                </c:pt>
                <c:pt idx="5">
                  <c:v>24.560638165274828</c:v>
                </c:pt>
                <c:pt idx="6">
                  <c:v>24.06349206349206</c:v>
                </c:pt>
                <c:pt idx="7">
                  <c:v>22.999693908784764</c:v>
                </c:pt>
                <c:pt idx="8">
                  <c:v>21.02729709968316</c:v>
                </c:pt>
                <c:pt idx="9">
                  <c:v>23.437119922160029</c:v>
                </c:pt>
              </c:numCache>
            </c:numRef>
          </c:val>
        </c:ser>
        <c:ser>
          <c:idx val="4"/>
          <c:order val="4"/>
          <c:tx>
            <c:strRef>
              <c:f>'[13]% by Ethnicity'!$F$4</c:f>
              <c:strCache>
                <c:ptCount val="1"/>
                <c:pt idx="0">
                  <c:v>Other</c:v>
                </c:pt>
              </c:strCache>
            </c:strRef>
          </c:tx>
          <c:dLbls>
            <c:numFmt formatCode="#,##0" sourceLinked="0"/>
            <c:txPr>
              <a:bodyPr/>
              <a:lstStyle/>
              <a:p>
                <a:pPr>
                  <a:defRPr sz="1600" baseline="0"/>
                </a:pPr>
                <a:endParaRPr lang="en-US"/>
              </a:p>
            </c:txPr>
            <c:showVal val="1"/>
          </c:dLbls>
          <c:cat>
            <c:numRef>
              <c:f>'[13]% by Ethnicity'!$A$5:$A$14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'[13]% by Ethnicity'!$F$5:$F$14</c:f>
              <c:numCache>
                <c:formatCode>General</c:formatCode>
                <c:ptCount val="10"/>
                <c:pt idx="0">
                  <c:v>2.5087634888995809</c:v>
                </c:pt>
                <c:pt idx="1">
                  <c:v>2.6482792287039363</c:v>
                </c:pt>
                <c:pt idx="2">
                  <c:v>2.5854108956602029</c:v>
                </c:pt>
                <c:pt idx="3">
                  <c:v>2.5062964555562379</c:v>
                </c:pt>
                <c:pt idx="4">
                  <c:v>2.7841197361745404</c:v>
                </c:pt>
                <c:pt idx="5">
                  <c:v>2.4616726910133369</c:v>
                </c:pt>
                <c:pt idx="6">
                  <c:v>2.4634920634920641</c:v>
                </c:pt>
                <c:pt idx="7">
                  <c:v>2.7119681665136177</c:v>
                </c:pt>
                <c:pt idx="8">
                  <c:v>2.5591030952961247</c:v>
                </c:pt>
                <c:pt idx="9">
                  <c:v>1.8973485769885723</c:v>
                </c:pt>
              </c:numCache>
            </c:numRef>
          </c:val>
        </c:ser>
        <c:gapWidth val="75"/>
        <c:overlap val="100"/>
        <c:axId val="120535680"/>
        <c:axId val="120570240"/>
      </c:barChart>
      <c:catAx>
        <c:axId val="120535680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20570240"/>
        <c:crosses val="autoZero"/>
        <c:auto val="1"/>
        <c:lblAlgn val="ctr"/>
        <c:lblOffset val="100"/>
      </c:catAx>
      <c:valAx>
        <c:axId val="120570240"/>
        <c:scaling>
          <c:orientation val="minMax"/>
        </c:scaling>
        <c:axPos val="l"/>
        <c:majorGridlines/>
        <c:numFmt formatCode="0%" sourceLinked="1"/>
        <c:maj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400" baseline="0"/>
            </a:pPr>
            <a:endParaRPr lang="en-US"/>
          </a:p>
        </c:txPr>
        <c:crossAx val="120535680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 sz="1100"/>
          </a:pPr>
          <a:endParaRPr lang="en-US"/>
        </a:p>
      </c:txPr>
    </c:legend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 sz="1800">
                <a:latin typeface="Georgia" pitchFamily="18" charset="0"/>
              </a:defRPr>
            </a:pPr>
            <a:r>
              <a:rPr lang="en-US" sz="1800" b="1" i="0" baseline="0" dirty="0" smtClean="0">
                <a:latin typeface="Georgia" pitchFamily="18" charset="0"/>
              </a:rPr>
              <a:t>% Enrolled </a:t>
            </a:r>
            <a:r>
              <a:rPr lang="en-US" sz="1800" b="1" i="0" baseline="0" dirty="0">
                <a:latin typeface="Georgia" pitchFamily="18" charset="0"/>
              </a:rPr>
              <a:t>by </a:t>
            </a:r>
            <a:r>
              <a:rPr lang="en-US" sz="1800" b="1" i="0" baseline="0" dirty="0" smtClean="0">
                <a:latin typeface="Georgia" pitchFamily="18" charset="0"/>
              </a:rPr>
              <a:t>Gender</a:t>
            </a:r>
            <a:r>
              <a:rPr lang="en-US" sz="1800" dirty="0" smtClean="0">
                <a:latin typeface="Georgia" pitchFamily="18" charset="0"/>
              </a:rPr>
              <a:t>: </a:t>
            </a:r>
            <a:r>
              <a:rPr lang="en-US" sz="1800" b="1" i="0" baseline="0" dirty="0" smtClean="0">
                <a:latin typeface="Georgia" pitchFamily="18" charset="0"/>
              </a:rPr>
              <a:t>Fall </a:t>
            </a:r>
            <a:r>
              <a:rPr lang="en-US" sz="1800" b="1" i="0" baseline="0" dirty="0">
                <a:latin typeface="Georgia" pitchFamily="18" charset="0"/>
              </a:rPr>
              <a:t>2000 - </a:t>
            </a:r>
            <a:r>
              <a:rPr lang="en-US" sz="1800" b="1" i="0" baseline="0" dirty="0" smtClean="0">
                <a:latin typeface="Georgia" pitchFamily="18" charset="0"/>
              </a:rPr>
              <a:t>2009</a:t>
            </a:r>
            <a:endParaRPr lang="en-US" sz="1800" dirty="0">
              <a:latin typeface="Georgia" pitchFamily="18" charset="0"/>
            </a:endParaRPr>
          </a:p>
        </c:rich>
      </c:tx>
      <c:layout/>
    </c:title>
    <c:plotArea>
      <c:layout/>
      <c:barChart>
        <c:barDir val="col"/>
        <c:grouping val="percentStacked"/>
        <c:ser>
          <c:idx val="0"/>
          <c:order val="0"/>
          <c:tx>
            <c:strRef>
              <c:f>[18]Percentages!$B$3</c:f>
              <c:strCache>
                <c:ptCount val="1"/>
                <c:pt idx="0">
                  <c:v>Female</c:v>
                </c:pt>
              </c:strCache>
            </c:strRef>
          </c:tx>
          <c:dLbls>
            <c:numFmt formatCode="#,##0" sourceLinked="0"/>
            <c:txPr>
              <a:bodyPr/>
              <a:lstStyle/>
              <a:p>
                <a:pPr>
                  <a:defRPr sz="1600" baseline="0"/>
                </a:pPr>
                <a:endParaRPr lang="en-US"/>
              </a:p>
            </c:txPr>
            <c:showVal val="1"/>
          </c:dLbls>
          <c:cat>
            <c:numRef>
              <c:f>[18]Percentages!$A$4:$A$13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[18]Percentages!$B$4:$B$13</c:f>
              <c:numCache>
                <c:formatCode>General</c:formatCode>
                <c:ptCount val="10"/>
                <c:pt idx="0">
                  <c:v>56.086166623410229</c:v>
                </c:pt>
                <c:pt idx="1">
                  <c:v>56.118143459915544</c:v>
                </c:pt>
                <c:pt idx="2">
                  <c:v>57.354779112101298</c:v>
                </c:pt>
                <c:pt idx="3">
                  <c:v>56.989247311827945</c:v>
                </c:pt>
                <c:pt idx="4">
                  <c:v>57.655356925696204</c:v>
                </c:pt>
                <c:pt idx="5">
                  <c:v>58.38091839162503</c:v>
                </c:pt>
                <c:pt idx="6">
                  <c:v>58.519324986390856</c:v>
                </c:pt>
                <c:pt idx="7">
                  <c:v>58.800807149034192</c:v>
                </c:pt>
                <c:pt idx="8">
                  <c:v>57.808764940239051</c:v>
                </c:pt>
                <c:pt idx="9">
                  <c:v>56.821274665456869</c:v>
                </c:pt>
              </c:numCache>
            </c:numRef>
          </c:val>
        </c:ser>
        <c:ser>
          <c:idx val="1"/>
          <c:order val="1"/>
          <c:tx>
            <c:strRef>
              <c:f>[18]Percentages!$C$3</c:f>
              <c:strCache>
                <c:ptCount val="1"/>
                <c:pt idx="0">
                  <c:v>Male</c:v>
                </c:pt>
              </c:strCache>
            </c:strRef>
          </c:tx>
          <c:dLbls>
            <c:numFmt formatCode="#,##0" sourceLinked="0"/>
            <c:txPr>
              <a:bodyPr/>
              <a:lstStyle/>
              <a:p>
                <a:pPr>
                  <a:defRPr sz="1600" baseline="0"/>
                </a:pPr>
                <a:endParaRPr lang="en-US"/>
              </a:p>
            </c:txPr>
            <c:showVal val="1"/>
          </c:dLbls>
          <c:cat>
            <c:numRef>
              <c:f>[18]Percentages!$A$4:$A$13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[18]Percentages!$C$4:$C$13</c:f>
              <c:numCache>
                <c:formatCode>General</c:formatCode>
                <c:ptCount val="10"/>
                <c:pt idx="0">
                  <c:v>43.913833376589672</c:v>
                </c:pt>
                <c:pt idx="1">
                  <c:v>43.881856540084286</c:v>
                </c:pt>
                <c:pt idx="2">
                  <c:v>42.645220887898709</c:v>
                </c:pt>
                <c:pt idx="3">
                  <c:v>43.010752688172062</c:v>
                </c:pt>
                <c:pt idx="4">
                  <c:v>42.34464307430359</c:v>
                </c:pt>
                <c:pt idx="5">
                  <c:v>41.61908160837497</c:v>
                </c:pt>
                <c:pt idx="6">
                  <c:v>41.480675013609094</c:v>
                </c:pt>
                <c:pt idx="7">
                  <c:v>41.199192850965908</c:v>
                </c:pt>
                <c:pt idx="8">
                  <c:v>42.191235059760956</c:v>
                </c:pt>
                <c:pt idx="9">
                  <c:v>43.17872533454311</c:v>
                </c:pt>
              </c:numCache>
            </c:numRef>
          </c:val>
        </c:ser>
        <c:gapWidth val="75"/>
        <c:overlap val="100"/>
        <c:axId val="120436992"/>
        <c:axId val="120442880"/>
      </c:barChart>
      <c:catAx>
        <c:axId val="120436992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20442880"/>
        <c:crosses val="autoZero"/>
        <c:auto val="1"/>
        <c:lblAlgn val="ctr"/>
        <c:lblOffset val="100"/>
      </c:catAx>
      <c:valAx>
        <c:axId val="120442880"/>
        <c:scaling>
          <c:orientation val="minMax"/>
        </c:scaling>
        <c:axPos val="l"/>
        <c:majorGridlines/>
        <c:numFmt formatCode="0%" sourceLinked="1"/>
        <c:maj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400" baseline="0"/>
            </a:pPr>
            <a:endParaRPr lang="en-US"/>
          </a:p>
        </c:txPr>
        <c:crossAx val="120436992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 sz="1100"/>
          </a:pPr>
          <a:endParaRPr lang="en-US"/>
        </a:p>
      </c:txPr>
    </c:legend>
    <c:plotVisOnly val="1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 sz="1800">
                <a:latin typeface="Georgia" pitchFamily="18" charset="0"/>
              </a:defRPr>
            </a:pPr>
            <a:r>
              <a:rPr lang="en-US" sz="1800" b="1" i="0" baseline="0" dirty="0" smtClean="0">
                <a:latin typeface="Georgia" pitchFamily="18" charset="0"/>
              </a:rPr>
              <a:t>% Enrolled </a:t>
            </a:r>
            <a:r>
              <a:rPr lang="en-US" sz="1800" b="1" i="0" baseline="0" dirty="0">
                <a:latin typeface="Georgia" pitchFamily="18" charset="0"/>
              </a:rPr>
              <a:t>by Home </a:t>
            </a:r>
            <a:r>
              <a:rPr lang="en-US" sz="1800" b="1" i="0" baseline="0" dirty="0" smtClean="0">
                <a:latin typeface="Georgia" pitchFamily="18" charset="0"/>
              </a:rPr>
              <a:t>Language: Fall 2000 - </a:t>
            </a:r>
            <a:r>
              <a:rPr lang="en-US" sz="1800" b="1" i="0" baseline="0" dirty="0">
                <a:latin typeface="Georgia" pitchFamily="18" charset="0"/>
              </a:rPr>
              <a:t>2009</a:t>
            </a:r>
          </a:p>
        </c:rich>
      </c:tx>
      <c:layout/>
    </c:title>
    <c:plotArea>
      <c:layout/>
      <c:barChart>
        <c:barDir val="col"/>
        <c:grouping val="percentStacked"/>
        <c:ser>
          <c:idx val="0"/>
          <c:order val="0"/>
          <c:tx>
            <c:strRef>
              <c:f>'[14]Best Estimates'!$B$16</c:f>
              <c:strCache>
                <c:ptCount val="1"/>
                <c:pt idx="0">
                  <c:v>English Speakers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600" smtClean="0"/>
                      <a:t>4</a:t>
                    </a:r>
                    <a:r>
                      <a:rPr lang="en-US" smtClean="0"/>
                      <a:t>4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600" smtClean="0"/>
                      <a:t>4</a:t>
                    </a:r>
                    <a:r>
                      <a:rPr lang="en-US" smtClean="0"/>
                      <a:t>6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1600" smtClean="0"/>
                      <a:t>4</a:t>
                    </a:r>
                    <a:r>
                      <a:rPr lang="en-US" smtClean="0"/>
                      <a:t>5</a:t>
                    </a:r>
                    <a:endParaRPr lang="en-US" dirty="0"/>
                  </a:p>
                </c:rich>
              </c:tx>
              <c:showVal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1600" smtClean="0"/>
                      <a:t>4</a:t>
                    </a:r>
                    <a:r>
                      <a:rPr lang="en-US" smtClean="0"/>
                      <a:t>5</a:t>
                    </a:r>
                    <a:endParaRPr lang="en-US" dirty="0"/>
                  </a:p>
                </c:rich>
              </c:tx>
              <c:showVal val="1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z="1600" smtClean="0"/>
                      <a:t>4</a:t>
                    </a:r>
                    <a:r>
                      <a:rPr lang="en-US" smtClean="0"/>
                      <a:t>8</a:t>
                    </a:r>
                    <a:endParaRPr lang="en-US" dirty="0"/>
                  </a:p>
                </c:rich>
              </c:tx>
              <c:showVal val="1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z="1600" smtClean="0"/>
                      <a:t>4</a:t>
                    </a:r>
                    <a:r>
                      <a:rPr lang="en-US" smtClean="0"/>
                      <a:t>9</a:t>
                    </a:r>
                    <a:endParaRPr lang="en-US" dirty="0"/>
                  </a:p>
                </c:rich>
              </c:tx>
              <c:showVal val="1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z="1600" smtClean="0"/>
                      <a:t>5</a:t>
                    </a:r>
                    <a:r>
                      <a:rPr lang="en-US" smtClean="0"/>
                      <a:t>0</a:t>
                    </a:r>
                    <a:endParaRPr lang="en-US" dirty="0"/>
                  </a:p>
                </c:rich>
              </c:tx>
              <c:showVal val="1"/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z="1600" smtClean="0"/>
                      <a:t>5</a:t>
                    </a:r>
                    <a:r>
                      <a:rPr lang="en-US" smtClean="0"/>
                      <a:t>2</a:t>
                    </a:r>
                    <a:endParaRPr lang="en-US" dirty="0"/>
                  </a:p>
                </c:rich>
              </c:tx>
              <c:showVal val="1"/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z="1600" smtClean="0"/>
                      <a:t>5</a:t>
                    </a:r>
                    <a:r>
                      <a:rPr lang="en-US" smtClean="0"/>
                      <a:t>5</a:t>
                    </a:r>
                    <a:endParaRPr lang="en-US" dirty="0"/>
                  </a:p>
                </c:rich>
              </c:tx>
              <c:showVal val="1"/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en-US" sz="1600" smtClean="0"/>
                      <a:t>5</a:t>
                    </a:r>
                    <a:r>
                      <a:rPr lang="en-US" smtClean="0"/>
                      <a:t>9</a:t>
                    </a:r>
                    <a:endParaRPr lang="en-US" dirty="0"/>
                  </a:p>
                </c:rich>
              </c:tx>
              <c:showVal val="1"/>
            </c:dLbl>
            <c:numFmt formatCode="0%" sourceLinked="0"/>
            <c:txPr>
              <a:bodyPr/>
              <a:lstStyle/>
              <a:p>
                <a:pPr>
                  <a:defRPr sz="1600" baseline="0"/>
                </a:pPr>
                <a:endParaRPr lang="en-US"/>
              </a:p>
            </c:txPr>
            <c:showVal val="1"/>
          </c:dLbls>
          <c:cat>
            <c:numRef>
              <c:f>'[14]Best Estimates'!$A$17:$A$26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'[14]Best Estimates'!$B$17:$B$26</c:f>
              <c:numCache>
                <c:formatCode>General</c:formatCode>
                <c:ptCount val="10"/>
                <c:pt idx="0">
                  <c:v>0.44174884944115628</c:v>
                </c:pt>
                <c:pt idx="1">
                  <c:v>0.46241457858769996</c:v>
                </c:pt>
                <c:pt idx="2">
                  <c:v>0.45383394450221676</c:v>
                </c:pt>
                <c:pt idx="3">
                  <c:v>0.45454010820983332</c:v>
                </c:pt>
                <c:pt idx="4">
                  <c:v>0.47613518303489638</c:v>
                </c:pt>
                <c:pt idx="5">
                  <c:v>0.48927525840951175</c:v>
                </c:pt>
                <c:pt idx="6">
                  <c:v>0.50415597115267097</c:v>
                </c:pt>
                <c:pt idx="7">
                  <c:v>0.52268665321418506</c:v>
                </c:pt>
                <c:pt idx="8">
                  <c:v>0.55036994877632106</c:v>
                </c:pt>
                <c:pt idx="9">
                  <c:v>0.589589476071672</c:v>
                </c:pt>
              </c:numCache>
            </c:numRef>
          </c:val>
        </c:ser>
        <c:ser>
          <c:idx val="1"/>
          <c:order val="1"/>
          <c:tx>
            <c:strRef>
              <c:f>'[14]Best Estimates'!$C$16</c:f>
              <c:strCache>
                <c:ptCount val="1"/>
                <c:pt idx="0">
                  <c:v>Spanish Speakers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28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25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24</a:t>
                    </a:r>
                    <a:endParaRPr lang="en-US" dirty="0"/>
                  </a:p>
                </c:rich>
              </c:tx>
              <c:showVal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24</a:t>
                    </a:r>
                    <a:endParaRPr lang="en-US" dirty="0"/>
                  </a:p>
                </c:rich>
              </c:tx>
              <c:showVal val="1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22</a:t>
                    </a:r>
                    <a:endParaRPr lang="en-US" dirty="0"/>
                  </a:p>
                </c:rich>
              </c:tx>
              <c:showVal val="1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22</a:t>
                    </a:r>
                    <a:endParaRPr lang="en-US" dirty="0"/>
                  </a:p>
                </c:rich>
              </c:tx>
              <c:showVal val="1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21</a:t>
                    </a:r>
                    <a:endParaRPr lang="en-US" dirty="0"/>
                  </a:p>
                </c:rich>
              </c:tx>
              <c:showVal val="1"/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20</a:t>
                    </a:r>
                    <a:endParaRPr lang="en-US" dirty="0"/>
                  </a:p>
                </c:rich>
              </c:tx>
              <c:showVal val="1"/>
            </c:dLbl>
            <c:dLbl>
              <c:idx val="8"/>
              <c:layout>
                <c:manualLayout>
                  <c:x val="0"/>
                  <c:y val="-5.5115391884540703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19</a:t>
                    </a:r>
                    <a:endParaRPr lang="en-US" dirty="0"/>
                  </a:p>
                </c:rich>
              </c:tx>
              <c:showVal val="1"/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en-US" smtClean="0"/>
                      <a:t>17</a:t>
                    </a:r>
                    <a:endParaRPr lang="en-US" dirty="0"/>
                  </a:p>
                </c:rich>
              </c:tx>
              <c:showVal val="1"/>
            </c:dLbl>
            <c:numFmt formatCode="0%" sourceLinked="0"/>
            <c:txPr>
              <a:bodyPr/>
              <a:lstStyle/>
              <a:p>
                <a:pPr>
                  <a:defRPr sz="1600" baseline="0"/>
                </a:pPr>
                <a:endParaRPr lang="en-US"/>
              </a:p>
            </c:txPr>
            <c:showVal val="1"/>
          </c:dLbls>
          <c:cat>
            <c:numRef>
              <c:f>'[14]Best Estimates'!$A$17:$A$26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'[14]Best Estimates'!$C$17:$C$26</c:f>
              <c:numCache>
                <c:formatCode>General</c:formatCode>
                <c:ptCount val="10"/>
                <c:pt idx="0">
                  <c:v>0.27876397107166384</c:v>
                </c:pt>
                <c:pt idx="1">
                  <c:v>0.25459961450849716</c:v>
                </c:pt>
                <c:pt idx="2">
                  <c:v>0.23923156915330301</c:v>
                </c:pt>
                <c:pt idx="3">
                  <c:v>0.23823806163255701</c:v>
                </c:pt>
                <c:pt idx="4">
                  <c:v>0.22006966937603101</c:v>
                </c:pt>
                <c:pt idx="5">
                  <c:v>0.21760172073848397</c:v>
                </c:pt>
                <c:pt idx="6">
                  <c:v>0.21109888766654439</c:v>
                </c:pt>
                <c:pt idx="7">
                  <c:v>0.20207552608820967</c:v>
                </c:pt>
                <c:pt idx="8">
                  <c:v>0.18554354012521351</c:v>
                </c:pt>
                <c:pt idx="9">
                  <c:v>0.16568382853254687</c:v>
                </c:pt>
              </c:numCache>
            </c:numRef>
          </c:val>
        </c:ser>
        <c:ser>
          <c:idx val="2"/>
          <c:order val="2"/>
          <c:tx>
            <c:strRef>
              <c:f>'[14]Best Estimates'!$D$16</c:f>
              <c:strCache>
                <c:ptCount val="1"/>
                <c:pt idx="0">
                  <c:v>Armenian Speakers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9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9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10</a:t>
                    </a:r>
                    <a:endParaRPr lang="en-US" dirty="0"/>
                  </a:p>
                </c:rich>
              </c:tx>
              <c:showVal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10</a:t>
                    </a:r>
                  </a:p>
                </c:rich>
              </c:tx>
              <c:showVal val="1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11</a:t>
                    </a:r>
                    <a:endParaRPr lang="en-US" dirty="0"/>
                  </a:p>
                </c:rich>
              </c:tx>
              <c:showVal val="1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10</a:t>
                    </a:r>
                    <a:endParaRPr lang="en-US" dirty="0"/>
                  </a:p>
                </c:rich>
              </c:tx>
              <c:showVal val="1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9</a:t>
                    </a:r>
                    <a:endParaRPr lang="en-US" dirty="0"/>
                  </a:p>
                </c:rich>
              </c:tx>
              <c:showVal val="1"/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8</a:t>
                    </a:r>
                    <a:endParaRPr lang="en-US" dirty="0"/>
                  </a:p>
                </c:rich>
              </c:tx>
              <c:showVal val="1"/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mtClean="0"/>
                      <a:t>7</a:t>
                    </a:r>
                    <a:endParaRPr lang="en-US" dirty="0"/>
                  </a:p>
                </c:rich>
              </c:tx>
              <c:showVal val="1"/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en-US" smtClean="0"/>
                      <a:t>7</a:t>
                    </a:r>
                    <a:endParaRPr lang="en-US" dirty="0"/>
                  </a:p>
                </c:rich>
              </c:tx>
              <c:showVal val="1"/>
            </c:dLbl>
            <c:numFmt formatCode="0%" sourceLinked="0"/>
            <c:txPr>
              <a:bodyPr/>
              <a:lstStyle/>
              <a:p>
                <a:pPr>
                  <a:defRPr sz="1600" baseline="0"/>
                </a:pPr>
                <a:endParaRPr lang="en-US"/>
              </a:p>
            </c:txPr>
            <c:showVal val="1"/>
          </c:dLbls>
          <c:cat>
            <c:numRef>
              <c:f>'[14]Best Estimates'!$A$17:$A$26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'[14]Best Estimates'!$D$17:$D$26</c:f>
              <c:numCache>
                <c:formatCode>General</c:formatCode>
                <c:ptCount val="10"/>
                <c:pt idx="0">
                  <c:v>8.8691650230111857E-2</c:v>
                </c:pt>
                <c:pt idx="1">
                  <c:v>8.9480754628818063E-2</c:v>
                </c:pt>
                <c:pt idx="2">
                  <c:v>9.7312681298231896E-2</c:v>
                </c:pt>
                <c:pt idx="3">
                  <c:v>0.10232886379675395</c:v>
                </c:pt>
                <c:pt idx="4">
                  <c:v>0.10584856077736395</c:v>
                </c:pt>
                <c:pt idx="5">
                  <c:v>9.7986496982733026E-2</c:v>
                </c:pt>
                <c:pt idx="6">
                  <c:v>9.2287006478425609E-2</c:v>
                </c:pt>
                <c:pt idx="7">
                  <c:v>8.4347074084750603E-2</c:v>
                </c:pt>
                <c:pt idx="8">
                  <c:v>7.336368810472417E-2</c:v>
                </c:pt>
                <c:pt idx="9">
                  <c:v>6.8382853254706472E-2</c:v>
                </c:pt>
              </c:numCache>
            </c:numRef>
          </c:val>
        </c:ser>
        <c:ser>
          <c:idx val="3"/>
          <c:order val="3"/>
          <c:tx>
            <c:strRef>
              <c:f>'[14]Best Estimates'!$E$16</c:f>
              <c:strCache>
                <c:ptCount val="1"/>
                <c:pt idx="0">
                  <c:v>Other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19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19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it-IT" smtClean="0"/>
                      <a:t>21</a:t>
                    </a:r>
                    <a:endParaRPr lang="en-US" dirty="0"/>
                  </a:p>
                </c:rich>
              </c:tx>
              <c:showVal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20</a:t>
                    </a:r>
                    <a:endParaRPr lang="en-US" dirty="0"/>
                  </a:p>
                </c:rich>
              </c:tx>
              <c:showVal val="1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20</a:t>
                    </a:r>
                    <a:endParaRPr lang="en-US" dirty="0"/>
                  </a:p>
                </c:rich>
              </c:tx>
              <c:showVal val="1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20</a:t>
                    </a:r>
                    <a:endParaRPr lang="en-US" dirty="0"/>
                  </a:p>
                </c:rich>
              </c:tx>
              <c:showVal val="1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19</a:t>
                    </a:r>
                    <a:endParaRPr lang="en-US" dirty="0"/>
                  </a:p>
                </c:rich>
              </c:tx>
              <c:showVal val="1"/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19</a:t>
                    </a:r>
                  </a:p>
                </c:rich>
              </c:tx>
              <c:showVal val="1"/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mtClean="0"/>
                      <a:t>19</a:t>
                    </a:r>
                    <a:endParaRPr lang="en-US" dirty="0"/>
                  </a:p>
                </c:rich>
              </c:tx>
              <c:showVal val="1"/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en-US" smtClean="0"/>
                      <a:t>18</a:t>
                    </a:r>
                    <a:endParaRPr lang="en-US" dirty="0"/>
                  </a:p>
                </c:rich>
              </c:tx>
              <c:showVal val="1"/>
            </c:dLbl>
            <c:numFmt formatCode="0%" sourceLinked="0"/>
            <c:txPr>
              <a:bodyPr/>
              <a:lstStyle/>
              <a:p>
                <a:pPr>
                  <a:defRPr sz="1600" baseline="0"/>
                </a:pPr>
                <a:endParaRPr lang="en-US"/>
              </a:p>
            </c:txPr>
            <c:showVal val="1"/>
          </c:dLbls>
          <c:cat>
            <c:numRef>
              <c:f>'[14]Best Estimates'!$A$17:$A$26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'[14]Best Estimates'!$E$17:$E$26</c:f>
              <c:numCache>
                <c:formatCode>General</c:formatCode>
                <c:ptCount val="10"/>
                <c:pt idx="0">
                  <c:v>0.19081919979045339</c:v>
                </c:pt>
                <c:pt idx="1">
                  <c:v>0.19350687335478187</c:v>
                </c:pt>
                <c:pt idx="2">
                  <c:v>0.20961245373394324</c:v>
                </c:pt>
                <c:pt idx="3">
                  <c:v>0.20491079314608751</c:v>
                </c:pt>
                <c:pt idx="4">
                  <c:v>0.19793459552495701</c:v>
                </c:pt>
                <c:pt idx="5">
                  <c:v>0.19514289218692557</c:v>
                </c:pt>
                <c:pt idx="6">
                  <c:v>0.19244369998138824</c:v>
                </c:pt>
                <c:pt idx="7">
                  <c:v>0.190878580846218</c:v>
                </c:pt>
                <c:pt idx="8">
                  <c:v>0.19069687607277697</c:v>
                </c:pt>
                <c:pt idx="9">
                  <c:v>0.17633668313808201</c:v>
                </c:pt>
              </c:numCache>
            </c:numRef>
          </c:val>
        </c:ser>
        <c:gapWidth val="75"/>
        <c:overlap val="100"/>
        <c:axId val="120638464"/>
        <c:axId val="121647872"/>
      </c:barChart>
      <c:catAx>
        <c:axId val="120638464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21647872"/>
        <c:crosses val="autoZero"/>
        <c:auto val="1"/>
        <c:lblAlgn val="ctr"/>
        <c:lblOffset val="100"/>
      </c:catAx>
      <c:valAx>
        <c:axId val="121647872"/>
        <c:scaling>
          <c:orientation val="minMax"/>
        </c:scaling>
        <c:axPos val="l"/>
        <c:majorGridlines/>
        <c:numFmt formatCode="0%" sourceLinked="1"/>
        <c:maj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400" baseline="0"/>
            </a:pPr>
            <a:endParaRPr lang="en-US"/>
          </a:p>
        </c:txPr>
        <c:crossAx val="120638464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 sz="1100"/>
          </a:pPr>
          <a:endParaRPr lang="en-US"/>
        </a:p>
      </c:txPr>
    </c:legend>
    <c:plotVisOnly val="1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 sz="1700">
                <a:latin typeface="Georgia" pitchFamily="18" charset="0"/>
              </a:defRPr>
            </a:pPr>
            <a:r>
              <a:rPr lang="en-US" sz="1700" dirty="0">
                <a:latin typeface="Georgia" pitchFamily="18" charset="0"/>
              </a:rPr>
              <a:t> </a:t>
            </a:r>
            <a:r>
              <a:rPr lang="en-US" sz="1700" dirty="0" smtClean="0">
                <a:latin typeface="Georgia" pitchFamily="18" charset="0"/>
              </a:rPr>
              <a:t># Enrolled</a:t>
            </a:r>
            <a:r>
              <a:rPr lang="en-US" sz="1700" baseline="0" dirty="0" smtClean="0">
                <a:latin typeface="Georgia" pitchFamily="18" charset="0"/>
              </a:rPr>
              <a:t> </a:t>
            </a:r>
            <a:r>
              <a:rPr lang="en-US" sz="1700" baseline="0" dirty="0">
                <a:latin typeface="Georgia" pitchFamily="18" charset="0"/>
              </a:rPr>
              <a:t>by Educational </a:t>
            </a:r>
            <a:r>
              <a:rPr lang="en-US" sz="1700" baseline="0" dirty="0" smtClean="0">
                <a:latin typeface="Georgia" pitchFamily="18" charset="0"/>
              </a:rPr>
              <a:t>Attainment: </a:t>
            </a:r>
            <a:r>
              <a:rPr lang="en-US" sz="1700" dirty="0" smtClean="0">
                <a:latin typeface="Georgia" pitchFamily="18" charset="0"/>
              </a:rPr>
              <a:t>Fall </a:t>
            </a:r>
            <a:r>
              <a:rPr lang="en-US" sz="1700" dirty="0">
                <a:latin typeface="Georgia" pitchFamily="18" charset="0"/>
              </a:rPr>
              <a:t>1989 - </a:t>
            </a:r>
            <a:r>
              <a:rPr lang="en-US" sz="1700" dirty="0" smtClean="0">
                <a:latin typeface="Georgia" pitchFamily="18" charset="0"/>
              </a:rPr>
              <a:t>2009</a:t>
            </a:r>
            <a:endParaRPr lang="en-US" sz="1700" dirty="0">
              <a:latin typeface="Georgia" pitchFamily="18" charset="0"/>
            </a:endParaRPr>
          </a:p>
        </c:rich>
      </c:tx>
      <c:layout>
        <c:manualLayout>
          <c:xMode val="edge"/>
          <c:yMode val="edge"/>
          <c:x val="0.13941602274076847"/>
          <c:y val="2.8928336620644316E-2"/>
        </c:manualLayout>
      </c:layout>
    </c:title>
    <c:plotArea>
      <c:layout/>
      <c:lineChart>
        <c:grouping val="standard"/>
        <c:ser>
          <c:idx val="0"/>
          <c:order val="0"/>
          <c:tx>
            <c:strRef>
              <c:f>'[9]Best Estimates'!$B$3</c:f>
              <c:strCache>
                <c:ptCount val="1"/>
                <c:pt idx="0">
                  <c:v>US High School Graduate</c:v>
                </c:pt>
              </c:strCache>
            </c:strRef>
          </c:tx>
          <c:marker>
            <c:symbol val="none"/>
          </c:marker>
          <c:dLbls>
            <c:numFmt formatCode="#,##0" sourceLinked="0"/>
            <c:txPr>
              <a:bodyPr/>
              <a:lstStyle/>
              <a:p>
                <a:pPr>
                  <a:defRPr sz="1400" baseline="0"/>
                </a:pPr>
                <a:endParaRPr lang="en-US"/>
              </a:p>
            </c:txPr>
            <c:showVal val="1"/>
          </c:dLbls>
          <c:cat>
            <c:numRef>
              <c:f>'[9]Best Estimates'!$A$4:$A$13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'[9]Best Estimates'!$B$4:$B$13</c:f>
              <c:numCache>
                <c:formatCode>General</c:formatCode>
                <c:ptCount val="10"/>
                <c:pt idx="0">
                  <c:v>7315.8082273846794</c:v>
                </c:pt>
                <c:pt idx="1">
                  <c:v>8012.0701586922796</c:v>
                </c:pt>
                <c:pt idx="2">
                  <c:v>8479.6196706769424</c:v>
                </c:pt>
                <c:pt idx="3">
                  <c:v>8009.189271255078</c:v>
                </c:pt>
                <c:pt idx="4">
                  <c:v>7887.2099071207385</c:v>
                </c:pt>
                <c:pt idx="5">
                  <c:v>8014.9293279875528</c:v>
                </c:pt>
                <c:pt idx="6">
                  <c:v>7842.5247898647831</c:v>
                </c:pt>
                <c:pt idx="7">
                  <c:v>8217.4021471840697</c:v>
                </c:pt>
                <c:pt idx="8">
                  <c:v>8982.8839381961916</c:v>
                </c:pt>
                <c:pt idx="9">
                  <c:v>9658.622964264785</c:v>
                </c:pt>
              </c:numCache>
            </c:numRef>
          </c:val>
        </c:ser>
        <c:ser>
          <c:idx val="1"/>
          <c:order val="1"/>
          <c:tx>
            <c:strRef>
              <c:f>'[9]Best Estimates'!$C$3</c:f>
              <c:strCache>
                <c:ptCount val="1"/>
                <c:pt idx="0">
                  <c:v>Foreign High School Graduate</c:v>
                </c:pt>
              </c:strCache>
            </c:strRef>
          </c:tx>
          <c:marker>
            <c:symbol val="none"/>
          </c:marker>
          <c:dLbls>
            <c:numFmt formatCode="#,##0" sourceLinked="0"/>
            <c:txPr>
              <a:bodyPr/>
              <a:lstStyle/>
              <a:p>
                <a:pPr>
                  <a:defRPr sz="1400" baseline="0"/>
                </a:pPr>
                <a:endParaRPr lang="en-US"/>
              </a:p>
            </c:txPr>
            <c:showVal val="1"/>
          </c:dLbls>
          <c:cat>
            <c:numRef>
              <c:f>'[9]Best Estimates'!$A$4:$A$13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'[9]Best Estimates'!$C$4:$C$13</c:f>
              <c:numCache>
                <c:formatCode>General</c:formatCode>
                <c:ptCount val="10"/>
                <c:pt idx="0">
                  <c:v>3701.1057045863022</c:v>
                </c:pt>
                <c:pt idx="1">
                  <c:v>4124.339577616036</c:v>
                </c:pt>
                <c:pt idx="2">
                  <c:v>4503.1109386261614</c:v>
                </c:pt>
                <c:pt idx="3">
                  <c:v>4120.3694331983834</c:v>
                </c:pt>
                <c:pt idx="4">
                  <c:v>3746.1728792569647</c:v>
                </c:pt>
                <c:pt idx="5">
                  <c:v>3426.8848064149347</c:v>
                </c:pt>
                <c:pt idx="6">
                  <c:v>3269.3549762455978</c:v>
                </c:pt>
                <c:pt idx="7">
                  <c:v>3180.477898398608</c:v>
                </c:pt>
                <c:pt idx="8">
                  <c:v>3172.5846209126753</c:v>
                </c:pt>
                <c:pt idx="9">
                  <c:v>3066.1960164030461</c:v>
                </c:pt>
              </c:numCache>
            </c:numRef>
          </c:val>
        </c:ser>
        <c:ser>
          <c:idx val="2"/>
          <c:order val="2"/>
          <c:tx>
            <c:strRef>
              <c:f>'[9]Best Estimates'!$D$3</c:f>
              <c:strCache>
                <c:ptCount val="1"/>
                <c:pt idx="0">
                  <c:v>High School Equivalency, Proficiency Certificate etc.</c:v>
                </c:pt>
              </c:strCache>
            </c:strRef>
          </c:tx>
          <c:marker>
            <c:symbol val="none"/>
          </c:marker>
          <c:cat>
            <c:numRef>
              <c:f>'[9]Best Estimates'!$A$4:$A$13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'[9]Best Estimates'!$D$4:$D$13</c:f>
              <c:numCache>
                <c:formatCode>General</c:formatCode>
                <c:ptCount val="10"/>
                <c:pt idx="0">
                  <c:v>942.30293549889996</c:v>
                </c:pt>
                <c:pt idx="1">
                  <c:v>1162.6476554110511</c:v>
                </c:pt>
                <c:pt idx="2">
                  <c:v>1178.4888839607531</c:v>
                </c:pt>
                <c:pt idx="3">
                  <c:v>1088.9908906882611</c:v>
                </c:pt>
                <c:pt idx="4">
                  <c:v>1045.5841486068041</c:v>
                </c:pt>
                <c:pt idx="5">
                  <c:v>895.75178026449805</c:v>
                </c:pt>
                <c:pt idx="6">
                  <c:v>865.93726397855949</c:v>
                </c:pt>
                <c:pt idx="7">
                  <c:v>898.70017393390515</c:v>
                </c:pt>
                <c:pt idx="8">
                  <c:v>987.04958677685954</c:v>
                </c:pt>
                <c:pt idx="9">
                  <c:v>1185.961570005858</c:v>
                </c:pt>
              </c:numCache>
            </c:numRef>
          </c:val>
        </c:ser>
        <c:ser>
          <c:idx val="3"/>
          <c:order val="3"/>
          <c:tx>
            <c:strRef>
              <c:f>'[9]Best Estimates'!$E$3</c:f>
              <c:strCache>
                <c:ptCount val="1"/>
                <c:pt idx="0">
                  <c:v>Concurrently Enrolled High School Student</c:v>
                </c:pt>
              </c:strCache>
            </c:strRef>
          </c:tx>
          <c:marker>
            <c:symbol val="none"/>
          </c:marker>
          <c:dLbls>
            <c:dLbl>
              <c:idx val="0"/>
              <c:layout>
                <c:manualLayout>
                  <c:x val="0"/>
                  <c:y val="1.5779092702169602E-2"/>
                </c:manualLayout>
              </c:layout>
              <c:showVal val="1"/>
            </c:dLbl>
            <c:dLbl>
              <c:idx val="1"/>
              <c:layout>
                <c:manualLayout>
                  <c:x val="0"/>
                  <c:y val="7.8895463510848477E-3"/>
                </c:manualLayout>
              </c:layout>
              <c:showVal val="1"/>
            </c:dLbl>
            <c:dLbl>
              <c:idx val="2"/>
              <c:layout>
                <c:manualLayout>
                  <c:x val="0"/>
                  <c:y val="2.6298487836949407E-3"/>
                </c:manualLayout>
              </c:layout>
              <c:showVal val="1"/>
            </c:dLbl>
            <c:dLbl>
              <c:idx val="5"/>
              <c:layout>
                <c:manualLayout>
                  <c:x val="0"/>
                  <c:y val="1.5779092702169602E-2"/>
                </c:manualLayout>
              </c:layout>
              <c:showVal val="1"/>
            </c:dLbl>
            <c:dLbl>
              <c:idx val="6"/>
              <c:layout>
                <c:manualLayout>
                  <c:x val="0"/>
                  <c:y val="-1.5779092702169498E-2"/>
                </c:manualLayout>
              </c:layout>
              <c:showVal val="1"/>
            </c:dLbl>
            <c:dLbl>
              <c:idx val="7"/>
              <c:layout>
                <c:manualLayout>
                  <c:x val="0"/>
                  <c:y val="-1.8408941485864503E-2"/>
                </c:manualLayout>
              </c:layout>
              <c:showVal val="1"/>
            </c:dLbl>
            <c:dLbl>
              <c:idx val="8"/>
              <c:layout>
                <c:manualLayout>
                  <c:x val="0"/>
                  <c:y val="-2.3668639053254403E-2"/>
                </c:manualLayout>
              </c:layout>
              <c:showVal val="1"/>
            </c:dLbl>
            <c:numFmt formatCode="#,##0" sourceLinked="0"/>
            <c:txPr>
              <a:bodyPr/>
              <a:lstStyle/>
              <a:p>
                <a:pPr>
                  <a:defRPr sz="1400" baseline="0"/>
                </a:pPr>
                <a:endParaRPr lang="en-US"/>
              </a:p>
            </c:txPr>
            <c:showVal val="1"/>
          </c:dLbls>
          <c:cat>
            <c:numRef>
              <c:f>'[9]Best Estimates'!$A$4:$A$13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'[9]Best Estimates'!$E$4:$E$13</c:f>
              <c:numCache>
                <c:formatCode>General</c:formatCode>
                <c:ptCount val="10"/>
                <c:pt idx="0">
                  <c:v>634.3010051254721</c:v>
                </c:pt>
                <c:pt idx="1">
                  <c:v>730.22431690729206</c:v>
                </c:pt>
                <c:pt idx="2">
                  <c:v>612.16233298220288</c:v>
                </c:pt>
                <c:pt idx="3">
                  <c:v>595.55769230769261</c:v>
                </c:pt>
                <c:pt idx="4">
                  <c:v>574.16470588235291</c:v>
                </c:pt>
                <c:pt idx="5">
                  <c:v>733.77487882233436</c:v>
                </c:pt>
                <c:pt idx="6">
                  <c:v>1051.4952491168228</c:v>
                </c:pt>
                <c:pt idx="7">
                  <c:v>1079.8413003058804</c:v>
                </c:pt>
                <c:pt idx="8">
                  <c:v>1001.703557312253</c:v>
                </c:pt>
                <c:pt idx="9">
                  <c:v>649.95758640890233</c:v>
                </c:pt>
              </c:numCache>
            </c:numRef>
          </c:val>
        </c:ser>
        <c:ser>
          <c:idx val="4"/>
          <c:order val="4"/>
          <c:tx>
            <c:strRef>
              <c:f>'[9]Best Estimates'!$F$3</c:f>
              <c:strCache>
                <c:ptCount val="1"/>
                <c:pt idx="0">
                  <c:v>Not a High School Graduate</c:v>
                </c:pt>
              </c:strCache>
            </c:strRef>
          </c:tx>
          <c:marker>
            <c:symbol val="none"/>
          </c:marker>
          <c:cat>
            <c:numRef>
              <c:f>'[9]Best Estimates'!$A$4:$A$13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'[9]Best Estimates'!$F$4:$F$13</c:f>
              <c:numCache>
                <c:formatCode>General</c:formatCode>
                <c:ptCount val="10"/>
                <c:pt idx="0">
                  <c:v>1084.6140584437201</c:v>
                </c:pt>
                <c:pt idx="1">
                  <c:v>1175.9059181481964</c:v>
                </c:pt>
                <c:pt idx="2">
                  <c:v>1266.0861562344048</c:v>
                </c:pt>
                <c:pt idx="3">
                  <c:v>1046.5232793522271</c:v>
                </c:pt>
                <c:pt idx="4">
                  <c:v>881.39318885448927</c:v>
                </c:pt>
                <c:pt idx="5">
                  <c:v>842.08473460594814</c:v>
                </c:pt>
                <c:pt idx="6">
                  <c:v>811.93890851504443</c:v>
                </c:pt>
                <c:pt idx="7">
                  <c:v>873.68068134109217</c:v>
                </c:pt>
                <c:pt idx="8">
                  <c:v>763.05318002155957</c:v>
                </c:pt>
                <c:pt idx="9">
                  <c:v>791.3444639718806</c:v>
                </c:pt>
              </c:numCache>
            </c:numRef>
          </c:val>
        </c:ser>
        <c:ser>
          <c:idx val="5"/>
          <c:order val="5"/>
          <c:tx>
            <c:strRef>
              <c:f>'[9]Best Estimates'!$G$3</c:f>
              <c:strCache>
                <c:ptCount val="1"/>
                <c:pt idx="0">
                  <c:v>AA or Higher Degree</c:v>
                </c:pt>
              </c:strCache>
            </c:strRef>
          </c:tx>
          <c:marker>
            <c:symbol val="none"/>
          </c:marker>
          <c:dLbls>
            <c:numFmt formatCode="#,##0" sourceLinked="0"/>
            <c:txPr>
              <a:bodyPr/>
              <a:lstStyle/>
              <a:p>
                <a:pPr>
                  <a:defRPr sz="1400" baseline="0"/>
                </a:pPr>
                <a:endParaRPr lang="en-US"/>
              </a:p>
            </c:txPr>
            <c:showVal val="1"/>
          </c:dLbls>
          <c:cat>
            <c:numRef>
              <c:f>'[9]Best Estimates'!$A$4:$A$13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'[9]Best Estimates'!$G$4:$G$13</c:f>
              <c:numCache>
                <c:formatCode>General</c:formatCode>
                <c:ptCount val="10"/>
                <c:pt idx="0">
                  <c:v>1592.8680689609271</c:v>
                </c:pt>
                <c:pt idx="1">
                  <c:v>1889.812373225152</c:v>
                </c:pt>
                <c:pt idx="2">
                  <c:v>2332.532017519552</c:v>
                </c:pt>
                <c:pt idx="3">
                  <c:v>2122.3694331983811</c:v>
                </c:pt>
                <c:pt idx="4">
                  <c:v>2133.4751702786475</c:v>
                </c:pt>
                <c:pt idx="5">
                  <c:v>2392.5744719047307</c:v>
                </c:pt>
                <c:pt idx="6">
                  <c:v>2277.748812279206</c:v>
                </c:pt>
                <c:pt idx="7">
                  <c:v>2435.8977988364527</c:v>
                </c:pt>
                <c:pt idx="8">
                  <c:v>2570.725116780462</c:v>
                </c:pt>
                <c:pt idx="9">
                  <c:v>2658.9173989455307</c:v>
                </c:pt>
              </c:numCache>
            </c:numRef>
          </c:val>
        </c:ser>
        <c:marker val="1"/>
        <c:axId val="121793920"/>
        <c:axId val="121816192"/>
      </c:lineChart>
      <c:catAx>
        <c:axId val="121793920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21816192"/>
        <c:crosses val="autoZero"/>
        <c:auto val="1"/>
        <c:lblAlgn val="ctr"/>
        <c:lblOffset val="100"/>
      </c:catAx>
      <c:valAx>
        <c:axId val="121816192"/>
        <c:scaling>
          <c:orientation val="minMax"/>
          <c:max val="10000"/>
          <c:min val="0"/>
        </c:scaling>
        <c:axPos val="l"/>
        <c:majorGridlines/>
        <c:numFmt formatCode="#,##0" sourceLinked="0"/>
        <c:maj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400" baseline="0"/>
            </a:pPr>
            <a:endParaRPr lang="en-US"/>
          </a:p>
        </c:txPr>
        <c:crossAx val="121793920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 sz="1100"/>
          </a:pPr>
          <a:endParaRPr lang="en-US"/>
        </a:p>
      </c:txPr>
    </c:legend>
    <c:plotVisOnly val="1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 sz="1800">
                <a:latin typeface="Georgia" pitchFamily="18" charset="0"/>
              </a:defRPr>
            </a:pPr>
            <a:r>
              <a:rPr lang="en-US" sz="1800" dirty="0" smtClean="0">
                <a:latin typeface="Georgia" pitchFamily="18" charset="0"/>
              </a:rPr>
              <a:t># Enrolled by Educational Goal: Fall 2000 - 2009</a:t>
            </a:r>
            <a:endParaRPr lang="en-US" sz="1800" dirty="0">
              <a:latin typeface="Georgia" pitchFamily="18" charset="0"/>
            </a:endParaRPr>
          </a:p>
        </c:rich>
      </c:tx>
      <c:layout/>
    </c:title>
    <c:plotArea>
      <c:layout/>
      <c:lineChart>
        <c:grouping val="standard"/>
        <c:ser>
          <c:idx val="0"/>
          <c:order val="0"/>
          <c:tx>
            <c:strRef>
              <c:f>'[24]Best Estimates'!$B$3</c:f>
              <c:strCache>
                <c:ptCount val="1"/>
                <c:pt idx="0">
                  <c:v>Vocational</c:v>
                </c:pt>
              </c:strCache>
            </c:strRef>
          </c:tx>
          <c:marker>
            <c:symbol val="none"/>
          </c:marker>
          <c:dLbls>
            <c:numFmt formatCode="#,##0" sourceLinked="0"/>
            <c:txPr>
              <a:bodyPr/>
              <a:lstStyle/>
              <a:p>
                <a:pPr>
                  <a:defRPr sz="1400" baseline="0"/>
                </a:pPr>
                <a:endParaRPr lang="en-US"/>
              </a:p>
            </c:txPr>
            <c:showVal val="1"/>
          </c:dLbls>
          <c:cat>
            <c:numRef>
              <c:f>'[24]Best Estimates'!$A$4:$A$13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'[24]Best Estimates'!$B$4:$B$13</c:f>
              <c:numCache>
                <c:formatCode>General</c:formatCode>
                <c:ptCount val="10"/>
                <c:pt idx="0">
                  <c:v>5664.0160335307155</c:v>
                </c:pt>
                <c:pt idx="1">
                  <c:v>6369.5579800130099</c:v>
                </c:pt>
                <c:pt idx="2">
                  <c:v>6632.0722197607583</c:v>
                </c:pt>
                <c:pt idx="3">
                  <c:v>6197.1025778732692</c:v>
                </c:pt>
                <c:pt idx="4">
                  <c:v>5782.1581626319212</c:v>
                </c:pt>
                <c:pt idx="5">
                  <c:v>5918.1147471313216</c:v>
                </c:pt>
                <c:pt idx="6">
                  <c:v>5752.8086602516823</c:v>
                </c:pt>
                <c:pt idx="7">
                  <c:v>5460.5324123273085</c:v>
                </c:pt>
                <c:pt idx="8">
                  <c:v>5676.6607544190128</c:v>
                </c:pt>
                <c:pt idx="9">
                  <c:v>5714.7300345082604</c:v>
                </c:pt>
              </c:numCache>
            </c:numRef>
          </c:val>
        </c:ser>
        <c:ser>
          <c:idx val="1"/>
          <c:order val="1"/>
          <c:tx>
            <c:strRef>
              <c:f>'[24]Best Estimates'!$C$3</c:f>
              <c:strCache>
                <c:ptCount val="1"/>
                <c:pt idx="0">
                  <c:v> Transfer</c:v>
                </c:pt>
              </c:strCache>
            </c:strRef>
          </c:tx>
          <c:marker>
            <c:symbol val="none"/>
          </c:marker>
          <c:dLbls>
            <c:dLbl>
              <c:idx val="9"/>
              <c:layout>
                <c:manualLayout>
                  <c:x val="-1.2950549437562284E-16"/>
                  <c:y val="3.1287605294825611E-2"/>
                </c:manualLayout>
              </c:layout>
              <c:showVal val="1"/>
            </c:dLbl>
            <c:numFmt formatCode="#,##0" sourceLinked="0"/>
            <c:txPr>
              <a:bodyPr/>
              <a:lstStyle/>
              <a:p>
                <a:pPr>
                  <a:defRPr sz="1400" baseline="0"/>
                </a:pPr>
                <a:endParaRPr lang="en-US"/>
              </a:p>
            </c:txPr>
            <c:showVal val="1"/>
          </c:dLbls>
          <c:cat>
            <c:numRef>
              <c:f>'[24]Best Estimates'!$A$4:$A$13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'[24]Best Estimates'!$C$4:$C$13</c:f>
              <c:numCache>
                <c:formatCode>General</c:formatCode>
                <c:ptCount val="10"/>
                <c:pt idx="0">
                  <c:v>3706.2476215820607</c:v>
                </c:pt>
                <c:pt idx="1">
                  <c:v>4127.4250487848149</c:v>
                </c:pt>
                <c:pt idx="2">
                  <c:v>4504.4774036331291</c:v>
                </c:pt>
                <c:pt idx="3">
                  <c:v>4239.1627282491954</c:v>
                </c:pt>
                <c:pt idx="4">
                  <c:v>4150.309124767251</c:v>
                </c:pt>
                <c:pt idx="5">
                  <c:v>4009.4286928541069</c:v>
                </c:pt>
                <c:pt idx="6">
                  <c:v>4076.480384900075</c:v>
                </c:pt>
                <c:pt idx="7">
                  <c:v>4529.591923485681</c:v>
                </c:pt>
                <c:pt idx="8">
                  <c:v>5121.4160238109744</c:v>
                </c:pt>
                <c:pt idx="9">
                  <c:v>5688.0931106729104</c:v>
                </c:pt>
              </c:numCache>
            </c:numRef>
          </c:val>
        </c:ser>
        <c:ser>
          <c:idx val="2"/>
          <c:order val="2"/>
          <c:tx>
            <c:strRef>
              <c:f>'[24]Best Estimates'!$D$3</c:f>
              <c:strCache>
                <c:ptCount val="1"/>
                <c:pt idx="0">
                  <c:v> General Education</c:v>
                </c:pt>
              </c:strCache>
            </c:strRef>
          </c:tx>
          <c:marker>
            <c:symbol val="none"/>
          </c:marker>
          <c:dLbls>
            <c:numFmt formatCode="#,##0" sourceLinked="0"/>
            <c:txPr>
              <a:bodyPr/>
              <a:lstStyle/>
              <a:p>
                <a:pPr>
                  <a:defRPr sz="1400" baseline="0"/>
                </a:pPr>
                <a:endParaRPr lang="en-US"/>
              </a:p>
            </c:txPr>
            <c:showVal val="1"/>
          </c:dLbls>
          <c:cat>
            <c:numRef>
              <c:f>'[24]Best Estimates'!$A$4:$A$13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'[24]Best Estimates'!$D$4:$D$13</c:f>
              <c:numCache>
                <c:formatCode>General</c:formatCode>
                <c:ptCount val="10"/>
                <c:pt idx="0">
                  <c:v>1676.3455525247857</c:v>
                </c:pt>
                <c:pt idx="1">
                  <c:v>1919.662054284194</c:v>
                </c:pt>
                <c:pt idx="2">
                  <c:v>2068.5797518830368</c:v>
                </c:pt>
                <c:pt idx="3">
                  <c:v>1805.9258861439341</c:v>
                </c:pt>
                <c:pt idx="4">
                  <c:v>1860.0655493482311</c:v>
                </c:pt>
                <c:pt idx="5">
                  <c:v>1904.7261247040251</c:v>
                </c:pt>
                <c:pt idx="6">
                  <c:v>1866.2326054774251</c:v>
                </c:pt>
                <c:pt idx="7">
                  <c:v>1981.0807651434661</c:v>
                </c:pt>
                <c:pt idx="8">
                  <c:v>2098.8887809026287</c:v>
                </c:pt>
                <c:pt idx="9">
                  <c:v>2132.0637786541802</c:v>
                </c:pt>
              </c:numCache>
            </c:numRef>
          </c:val>
        </c:ser>
        <c:ser>
          <c:idx val="3"/>
          <c:order val="3"/>
          <c:tx>
            <c:strRef>
              <c:f>'[24]Best Estimates'!$E$3</c:f>
              <c:strCache>
                <c:ptCount val="1"/>
                <c:pt idx="0">
                  <c:v> Transitional</c:v>
                </c:pt>
              </c:strCache>
            </c:strRef>
          </c:tx>
          <c:marker>
            <c:symbol val="none"/>
          </c:marker>
          <c:dLbls>
            <c:numFmt formatCode="#,##0" sourceLinked="0"/>
            <c:txPr>
              <a:bodyPr/>
              <a:lstStyle/>
              <a:p>
                <a:pPr>
                  <a:defRPr sz="1400" baseline="0"/>
                </a:pPr>
                <a:endParaRPr lang="en-US"/>
              </a:p>
            </c:txPr>
            <c:showVal val="1"/>
          </c:dLbls>
          <c:cat>
            <c:numRef>
              <c:f>'[24]Best Estimates'!$A$4:$A$13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'[24]Best Estimates'!$E$4:$E$13</c:f>
              <c:numCache>
                <c:formatCode>General</c:formatCode>
                <c:ptCount val="10"/>
                <c:pt idx="0">
                  <c:v>2004.5028940190248</c:v>
                </c:pt>
                <c:pt idx="1">
                  <c:v>2246.1764531961448</c:v>
                </c:pt>
                <c:pt idx="2">
                  <c:v>2585.4703145768826</c:v>
                </c:pt>
                <c:pt idx="3">
                  <c:v>2263.9946294307197</c:v>
                </c:pt>
                <c:pt idx="4">
                  <c:v>2099.3899441340782</c:v>
                </c:pt>
                <c:pt idx="5">
                  <c:v>2070.0531843846761</c:v>
                </c:pt>
                <c:pt idx="6">
                  <c:v>2020.3434492968104</c:v>
                </c:pt>
                <c:pt idx="7">
                  <c:v>2092.3995749203041</c:v>
                </c:pt>
                <c:pt idx="8">
                  <c:v>1939.6407702119898</c:v>
                </c:pt>
                <c:pt idx="9">
                  <c:v>1813.5305644564951</c:v>
                </c:pt>
              </c:numCache>
            </c:numRef>
          </c:val>
        </c:ser>
        <c:ser>
          <c:idx val="4"/>
          <c:order val="4"/>
          <c:tx>
            <c:strRef>
              <c:f>'[24]Best Estimates'!$F$3</c:f>
              <c:strCache>
                <c:ptCount val="1"/>
                <c:pt idx="0">
                  <c:v>Unknown/Undecided</c:v>
                </c:pt>
              </c:strCache>
            </c:strRef>
          </c:tx>
          <c:marker>
            <c:symbol val="none"/>
          </c:marker>
          <c:dLbls>
            <c:numFmt formatCode="#,##0" sourceLinked="0"/>
            <c:txPr>
              <a:bodyPr/>
              <a:lstStyle/>
              <a:p>
                <a:pPr>
                  <a:defRPr sz="1400" baseline="0"/>
                </a:pPr>
                <a:endParaRPr lang="en-US"/>
              </a:p>
            </c:txPr>
            <c:showVal val="1"/>
          </c:dLbls>
          <c:cat>
            <c:numRef>
              <c:f>'[24]Best Estimates'!$A$4:$A$13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'[24]Best Estimates'!$F$4:$F$13</c:f>
              <c:numCache>
                <c:formatCode>General</c:formatCode>
                <c:ptCount val="10"/>
                <c:pt idx="0">
                  <c:v>2597.4022378191571</c:v>
                </c:pt>
                <c:pt idx="1">
                  <c:v>2817.5348015057807</c:v>
                </c:pt>
                <c:pt idx="2">
                  <c:v>2927.8157858838672</c:v>
                </c:pt>
                <c:pt idx="3">
                  <c:v>2828.1455247264607</c:v>
                </c:pt>
                <c:pt idx="4">
                  <c:v>2708.4405901510299</c:v>
                </c:pt>
                <c:pt idx="5">
                  <c:v>2734.4139865908774</c:v>
                </c:pt>
                <c:pt idx="6">
                  <c:v>2716.0967944670497</c:v>
                </c:pt>
                <c:pt idx="7">
                  <c:v>3016.7497165604477</c:v>
                </c:pt>
                <c:pt idx="8">
                  <c:v>3113.4649472511542</c:v>
                </c:pt>
                <c:pt idx="9">
                  <c:v>3308.8897835712833</c:v>
                </c:pt>
              </c:numCache>
            </c:numRef>
          </c:val>
        </c:ser>
        <c:marker val="1"/>
        <c:axId val="121899264"/>
        <c:axId val="121909248"/>
      </c:lineChart>
      <c:catAx>
        <c:axId val="121899264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21909248"/>
        <c:crosses val="autoZero"/>
        <c:auto val="1"/>
        <c:lblAlgn val="ctr"/>
        <c:lblOffset val="100"/>
      </c:catAx>
      <c:valAx>
        <c:axId val="121909248"/>
        <c:scaling>
          <c:orientation val="minMax"/>
          <c:min val="1000"/>
        </c:scaling>
        <c:axPos val="l"/>
        <c:majorGridlines/>
        <c:numFmt formatCode="#,##0" sourceLinked="0"/>
        <c:maj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400" baseline="0"/>
            </a:pPr>
            <a:endParaRPr lang="en-US"/>
          </a:p>
        </c:txPr>
        <c:crossAx val="121899264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 sz="1100"/>
          </a:pPr>
          <a:endParaRPr lang="en-US"/>
        </a:p>
      </c:txPr>
    </c:legend>
    <c:plotVisOnly val="1"/>
  </c:chart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 sz="1800">
                <a:latin typeface="Georgia" pitchFamily="18" charset="0"/>
              </a:defRPr>
            </a:pPr>
            <a:r>
              <a:rPr lang="en-US" sz="1800" b="1" i="0" baseline="0" dirty="0" smtClean="0">
                <a:latin typeface="Georgia" pitchFamily="18" charset="0"/>
              </a:rPr>
              <a:t>% of Transfers to UC and CSU: Fall 2000 </a:t>
            </a:r>
            <a:r>
              <a:rPr lang="en-US" sz="1800" b="1" i="0" baseline="0" dirty="0">
                <a:latin typeface="Georgia" pitchFamily="18" charset="0"/>
              </a:rPr>
              <a:t>to </a:t>
            </a:r>
            <a:r>
              <a:rPr lang="en-US" sz="1800" b="1" i="0" baseline="0" dirty="0" smtClean="0">
                <a:latin typeface="Georgia" pitchFamily="18" charset="0"/>
              </a:rPr>
              <a:t>2009</a:t>
            </a:r>
            <a:endParaRPr lang="en-US" sz="1800" dirty="0">
              <a:latin typeface="Georgia" pitchFamily="18" charset="0"/>
            </a:endParaRPr>
          </a:p>
        </c:rich>
      </c:tx>
      <c:layout/>
    </c:title>
    <c:plotArea>
      <c:layout/>
      <c:barChart>
        <c:barDir val="col"/>
        <c:grouping val="percentStacked"/>
        <c:ser>
          <c:idx val="0"/>
          <c:order val="0"/>
          <c:tx>
            <c:v>California State University</c:v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600" smtClean="0"/>
                      <a:t>8</a:t>
                    </a:r>
                    <a:r>
                      <a:rPr lang="en-US" smtClean="0"/>
                      <a:t>8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600" smtClean="0"/>
                      <a:t>8</a:t>
                    </a:r>
                    <a:r>
                      <a:rPr lang="en-US" smtClean="0"/>
                      <a:t>5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1600" smtClean="0"/>
                      <a:t>8</a:t>
                    </a:r>
                    <a:r>
                      <a:rPr lang="en-US" smtClean="0"/>
                      <a:t>6</a:t>
                    </a:r>
                    <a:endParaRPr lang="en-US" dirty="0"/>
                  </a:p>
                </c:rich>
              </c:tx>
              <c:showVal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1600" smtClean="0"/>
                      <a:t>8</a:t>
                    </a:r>
                    <a:r>
                      <a:rPr lang="en-US" smtClean="0"/>
                      <a:t>5</a:t>
                    </a:r>
                    <a:endParaRPr lang="en-US" dirty="0"/>
                  </a:p>
                </c:rich>
              </c:tx>
              <c:showVal val="1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z="1600" smtClean="0"/>
                      <a:t>8</a:t>
                    </a:r>
                    <a:r>
                      <a:rPr lang="en-US" smtClean="0"/>
                      <a:t>9</a:t>
                    </a:r>
                    <a:endParaRPr lang="en-US" dirty="0"/>
                  </a:p>
                </c:rich>
              </c:tx>
              <c:showVal val="1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z="1600" smtClean="0"/>
                      <a:t>8</a:t>
                    </a:r>
                    <a:r>
                      <a:rPr lang="en-US" smtClean="0"/>
                      <a:t>4</a:t>
                    </a:r>
                    <a:endParaRPr lang="en-US" dirty="0"/>
                  </a:p>
                </c:rich>
              </c:tx>
              <c:showVal val="1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z="1600" smtClean="0"/>
                      <a:t>8</a:t>
                    </a:r>
                    <a:r>
                      <a:rPr lang="en-US" smtClean="0"/>
                      <a:t>4</a:t>
                    </a:r>
                    <a:endParaRPr lang="en-US" dirty="0"/>
                  </a:p>
                </c:rich>
              </c:tx>
              <c:showVal val="1"/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z="1600" smtClean="0"/>
                      <a:t>8</a:t>
                    </a:r>
                    <a:r>
                      <a:rPr lang="en-US" smtClean="0"/>
                      <a:t>5</a:t>
                    </a:r>
                    <a:endParaRPr lang="en-US" dirty="0"/>
                  </a:p>
                </c:rich>
              </c:tx>
              <c:showVal val="1"/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z="1600" smtClean="0"/>
                      <a:t>8</a:t>
                    </a:r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showVal val="1"/>
            </c:dLbl>
            <c:numFmt formatCode="0%" sourceLinked="0"/>
            <c:txPr>
              <a:bodyPr/>
              <a:lstStyle/>
              <a:p>
                <a:pPr>
                  <a:defRPr sz="1600" baseline="0"/>
                </a:pPr>
                <a:endParaRPr lang="en-US"/>
              </a:p>
            </c:txPr>
            <c:showVal val="1"/>
          </c:dLbls>
          <c:cat>
            <c:strRef>
              <c:f>Transfers!$U$44:$U$52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Transfers!$S$44:$S$52</c:f>
              <c:numCache>
                <c:formatCode>0.00%</c:formatCode>
                <c:ptCount val="9"/>
                <c:pt idx="0">
                  <c:v>0.88139059304703449</c:v>
                </c:pt>
                <c:pt idx="1">
                  <c:v>0.85445205479452102</c:v>
                </c:pt>
                <c:pt idx="2">
                  <c:v>0.86402753872633398</c:v>
                </c:pt>
                <c:pt idx="3">
                  <c:v>0.85365853658536806</c:v>
                </c:pt>
                <c:pt idx="4">
                  <c:v>0.88770053475935751</c:v>
                </c:pt>
                <c:pt idx="5">
                  <c:v>0.83853211009174256</c:v>
                </c:pt>
                <c:pt idx="6">
                  <c:v>0.84200743494423802</c:v>
                </c:pt>
                <c:pt idx="7">
                  <c:v>0.84575389948006963</c:v>
                </c:pt>
                <c:pt idx="8">
                  <c:v>0.81273408239700462</c:v>
                </c:pt>
              </c:numCache>
            </c:numRef>
          </c:val>
        </c:ser>
        <c:ser>
          <c:idx val="1"/>
          <c:order val="1"/>
          <c:tx>
            <c:v>University of California</c:v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600" smtClean="0"/>
                      <a:t>1</a:t>
                    </a:r>
                    <a:r>
                      <a:rPr lang="en-US" smtClean="0"/>
                      <a:t>2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600" smtClean="0"/>
                      <a:t>1</a:t>
                    </a:r>
                    <a:r>
                      <a:rPr lang="en-US" smtClean="0"/>
                      <a:t>5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1600" smtClean="0"/>
                      <a:t>1</a:t>
                    </a:r>
                    <a:r>
                      <a:rPr lang="en-US" smtClean="0"/>
                      <a:t>4</a:t>
                    </a:r>
                    <a:endParaRPr lang="en-US" dirty="0"/>
                  </a:p>
                </c:rich>
              </c:tx>
              <c:showVal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1600" smtClean="0"/>
                      <a:t>1</a:t>
                    </a:r>
                    <a:r>
                      <a:rPr lang="en-US" smtClean="0"/>
                      <a:t>5</a:t>
                    </a:r>
                    <a:endParaRPr lang="en-US" dirty="0"/>
                  </a:p>
                </c:rich>
              </c:tx>
              <c:showVal val="1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z="1600" smtClean="0"/>
                      <a:t>1</a:t>
                    </a:r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showVal val="1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z="1600" smtClean="0"/>
                      <a:t>1</a:t>
                    </a:r>
                    <a:r>
                      <a:rPr lang="en-US" smtClean="0"/>
                      <a:t>6</a:t>
                    </a:r>
                    <a:endParaRPr lang="en-US" dirty="0"/>
                  </a:p>
                </c:rich>
              </c:tx>
              <c:showVal val="1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z="1600" smtClean="0"/>
                      <a:t>1</a:t>
                    </a:r>
                    <a:r>
                      <a:rPr lang="en-US" smtClean="0"/>
                      <a:t>6</a:t>
                    </a:r>
                    <a:endParaRPr lang="en-US" dirty="0"/>
                  </a:p>
                </c:rich>
              </c:tx>
              <c:showVal val="1"/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z="1600" smtClean="0"/>
                      <a:t>1</a:t>
                    </a:r>
                    <a:r>
                      <a:rPr lang="en-US" smtClean="0"/>
                      <a:t>5</a:t>
                    </a:r>
                    <a:endParaRPr lang="en-US" dirty="0"/>
                  </a:p>
                </c:rich>
              </c:tx>
              <c:showVal val="1"/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z="1600" smtClean="0"/>
                      <a:t>1</a:t>
                    </a:r>
                    <a:r>
                      <a:rPr lang="en-US" smtClean="0"/>
                      <a:t>9</a:t>
                    </a:r>
                    <a:endParaRPr lang="en-US" dirty="0"/>
                  </a:p>
                </c:rich>
              </c:tx>
              <c:showVal val="1"/>
            </c:dLbl>
            <c:numFmt formatCode="0%" sourceLinked="0"/>
            <c:txPr>
              <a:bodyPr/>
              <a:lstStyle/>
              <a:p>
                <a:pPr>
                  <a:defRPr sz="1600" baseline="0"/>
                </a:pPr>
                <a:endParaRPr lang="en-US"/>
              </a:p>
            </c:txPr>
            <c:showVal val="1"/>
          </c:dLbls>
          <c:cat>
            <c:strRef>
              <c:f>Transfers!$U$44:$U$52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Transfers!$T$44:$T$52</c:f>
              <c:numCache>
                <c:formatCode>0.00%</c:formatCode>
                <c:ptCount val="9"/>
                <c:pt idx="0">
                  <c:v>0.118609406952965</c:v>
                </c:pt>
                <c:pt idx="1">
                  <c:v>0.14554794520547945</c:v>
                </c:pt>
                <c:pt idx="2">
                  <c:v>0.135972461273666</c:v>
                </c:pt>
                <c:pt idx="3">
                  <c:v>0.14634146341463439</c:v>
                </c:pt>
                <c:pt idx="4">
                  <c:v>0.11229946524064202</c:v>
                </c:pt>
                <c:pt idx="5">
                  <c:v>0.161467889908257</c:v>
                </c:pt>
                <c:pt idx="6">
                  <c:v>0.15799256505576245</c:v>
                </c:pt>
                <c:pt idx="7">
                  <c:v>0.15424610051993184</c:v>
                </c:pt>
                <c:pt idx="8">
                  <c:v>0.18726591760299657</c:v>
                </c:pt>
              </c:numCache>
            </c:numRef>
          </c:val>
        </c:ser>
        <c:gapWidth val="75"/>
        <c:overlap val="100"/>
        <c:axId val="122049664"/>
        <c:axId val="122051200"/>
      </c:barChart>
      <c:catAx>
        <c:axId val="122049664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22051200"/>
        <c:crosses val="autoZero"/>
        <c:auto val="1"/>
        <c:lblAlgn val="ctr"/>
        <c:lblOffset val="100"/>
      </c:catAx>
      <c:valAx>
        <c:axId val="122051200"/>
        <c:scaling>
          <c:orientation val="minMax"/>
        </c:scaling>
        <c:axPos val="l"/>
        <c:majorGridlines/>
        <c:numFmt formatCode="0%" sourceLinked="1"/>
        <c:maj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400"/>
            </a:pPr>
            <a:endParaRPr lang="en-US"/>
          </a:p>
        </c:txPr>
        <c:crossAx val="122049664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 sz="1100"/>
          </a:pPr>
          <a:endParaRPr lang="en-US"/>
        </a:p>
      </c:txPr>
    </c:legend>
    <c:plotVisOnly val="1"/>
  </c:chart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 sz="1800">
                <a:latin typeface="Georgia" pitchFamily="18" charset="0"/>
              </a:defRPr>
            </a:pPr>
            <a:r>
              <a:rPr lang="en-US" sz="1800" b="1" i="0" baseline="0" dirty="0">
                <a:latin typeface="Georgia" pitchFamily="18" charset="0"/>
              </a:rPr>
              <a:t>Transfer Velocity Cohort </a:t>
            </a:r>
            <a:r>
              <a:rPr lang="en-US" sz="1800" b="1" i="0" baseline="0" dirty="0" smtClean="0">
                <a:latin typeface="Georgia" pitchFamily="18" charset="0"/>
              </a:rPr>
              <a:t>Report (6 years)</a:t>
            </a:r>
            <a:endParaRPr lang="en-US" sz="1800" dirty="0">
              <a:latin typeface="Georgia" pitchFamily="18" charset="0"/>
            </a:endParaRP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[22]Report1!$H$12</c:f>
              <c:strCache>
                <c:ptCount val="1"/>
                <c:pt idx="0">
                  <c:v>1995-1996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600" smtClean="0"/>
                      <a:t>1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600" smtClean="0"/>
                      <a:t>3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1600" smtClean="0"/>
                      <a:t>8</a:t>
                    </a:r>
                    <a:endParaRPr lang="en-US" dirty="0"/>
                  </a:p>
                </c:rich>
              </c:tx>
              <c:showVal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1600" smtClean="0"/>
                      <a:t>1</a:t>
                    </a:r>
                    <a:r>
                      <a:rPr lang="en-US" smtClean="0"/>
                      <a:t>5</a:t>
                    </a:r>
                    <a:endParaRPr lang="en-US" dirty="0"/>
                  </a:p>
                </c:rich>
              </c:tx>
              <c:showVal val="1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z="1600" smtClean="0"/>
                      <a:t>2</a:t>
                    </a:r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showVal val="1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z="1600" smtClean="0"/>
                      <a:t>2</a:t>
                    </a:r>
                    <a:r>
                      <a:rPr lang="en-US" smtClean="0"/>
                      <a:t>6</a:t>
                    </a:r>
                    <a:endParaRPr lang="en-US" dirty="0"/>
                  </a:p>
                </c:rich>
              </c:tx>
              <c:showVal val="1"/>
            </c:dLbl>
            <c:numFmt formatCode="0%" sourceLinked="0"/>
            <c:txPr>
              <a:bodyPr/>
              <a:lstStyle/>
              <a:p>
                <a:pPr>
                  <a:defRPr sz="1600" baseline="0"/>
                </a:pPr>
                <a:endParaRPr lang="en-US"/>
              </a:p>
            </c:txPr>
            <c:showVal val="1"/>
          </c:dLbls>
          <c:cat>
            <c:numRef>
              <c:f>[22]Report1!$G$13:$G$18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[22]Report1!$H$13:$H$18</c:f>
              <c:numCache>
                <c:formatCode>General</c:formatCode>
                <c:ptCount val="6"/>
                <c:pt idx="0">
                  <c:v>1.0000000000000005E-2</c:v>
                </c:pt>
                <c:pt idx="1">
                  <c:v>3.0000000000000002E-2</c:v>
                </c:pt>
                <c:pt idx="2">
                  <c:v>8.0000000000000043E-2</c:v>
                </c:pt>
                <c:pt idx="3">
                  <c:v>0.15000000000000024</c:v>
                </c:pt>
                <c:pt idx="4">
                  <c:v>0.21000000000000021</c:v>
                </c:pt>
                <c:pt idx="5">
                  <c:v>0.26</c:v>
                </c:pt>
              </c:numCache>
            </c:numRef>
          </c:val>
        </c:ser>
        <c:ser>
          <c:idx val="1"/>
          <c:order val="1"/>
          <c:tx>
            <c:strRef>
              <c:f>[22]Report1!$I$12</c:f>
              <c:strCache>
                <c:ptCount val="1"/>
                <c:pt idx="0">
                  <c:v>2003-2004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600" smtClean="0"/>
                      <a:t>1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600" smtClean="0"/>
                      <a:t>4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1600" smtClean="0"/>
                      <a:t>1</a:t>
                    </a:r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showVal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1600" smtClean="0"/>
                      <a:t>1</a:t>
                    </a:r>
                    <a:r>
                      <a:rPr lang="en-US" smtClean="0"/>
                      <a:t>8</a:t>
                    </a:r>
                    <a:endParaRPr lang="en-US" dirty="0"/>
                  </a:p>
                </c:rich>
              </c:tx>
              <c:showVal val="1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z="1600" smtClean="0"/>
                      <a:t>2</a:t>
                    </a:r>
                    <a:r>
                      <a:rPr lang="en-US" smtClean="0"/>
                      <a:t>6</a:t>
                    </a:r>
                    <a:endParaRPr lang="en-US" dirty="0"/>
                  </a:p>
                </c:rich>
              </c:tx>
              <c:showVal val="1"/>
            </c:dLbl>
            <c:dLbl>
              <c:idx val="5"/>
              <c:layout>
                <c:manualLayout>
                  <c:x val="0"/>
                  <c:y val="1.3997342446959157E-2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 smtClean="0"/>
                      <a:t>3</a:t>
                    </a:r>
                    <a:r>
                      <a:rPr lang="en-US" dirty="0" smtClean="0"/>
                      <a:t>3</a:t>
                    </a:r>
                    <a:endParaRPr lang="en-US" dirty="0"/>
                  </a:p>
                </c:rich>
              </c:tx>
              <c:showVal val="1"/>
            </c:dLbl>
            <c:numFmt formatCode="0%" sourceLinked="0"/>
            <c:txPr>
              <a:bodyPr/>
              <a:lstStyle/>
              <a:p>
                <a:pPr>
                  <a:defRPr sz="1600" baseline="0"/>
                </a:pPr>
                <a:endParaRPr lang="en-US"/>
              </a:p>
            </c:txPr>
            <c:showVal val="1"/>
          </c:dLbls>
          <c:cat>
            <c:numRef>
              <c:f>[22]Report1!$G$13:$G$18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[22]Report1!$I$13:$I$18</c:f>
              <c:numCache>
                <c:formatCode>General</c:formatCode>
                <c:ptCount val="6"/>
                <c:pt idx="0">
                  <c:v>1.0000000000000005E-2</c:v>
                </c:pt>
                <c:pt idx="1">
                  <c:v>4.0000000000000022E-2</c:v>
                </c:pt>
                <c:pt idx="2">
                  <c:v>0.11</c:v>
                </c:pt>
                <c:pt idx="3">
                  <c:v>0.18000000000000024</c:v>
                </c:pt>
                <c:pt idx="4">
                  <c:v>0.26</c:v>
                </c:pt>
                <c:pt idx="5">
                  <c:v>0.33000000000000096</c:v>
                </c:pt>
              </c:numCache>
            </c:numRef>
          </c:val>
        </c:ser>
        <c:axId val="122696448"/>
        <c:axId val="122698368"/>
      </c:barChart>
      <c:catAx>
        <c:axId val="12269644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Time</a:t>
                </a:r>
                <a:r>
                  <a:rPr lang="en-US" baseline="0"/>
                  <a:t> Window (Years)</a:t>
                </a:r>
              </a:p>
            </c:rich>
          </c:tx>
          <c:layout/>
        </c:title>
        <c:numFmt formatCode="General" sourceLinked="1"/>
        <c:maj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22698368"/>
        <c:crosses val="autoZero"/>
        <c:auto val="1"/>
        <c:lblAlgn val="ctr"/>
        <c:lblOffset val="100"/>
        <c:tickMarkSkip val="1995"/>
      </c:catAx>
      <c:valAx>
        <c:axId val="122698368"/>
        <c:scaling>
          <c:orientation val="minMax"/>
        </c:scaling>
        <c:axPos val="l"/>
        <c:majorGridlines/>
        <c:numFmt formatCode="0%" sourceLinked="0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22696448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 sz="1100"/>
          </a:pPr>
          <a:endParaRPr lang="en-US"/>
        </a:p>
      </c:txPr>
    </c:legend>
    <c:plotVisOnly val="1"/>
  </c:chart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 sz="1750">
                <a:latin typeface="Georgia" pitchFamily="18" charset="0"/>
              </a:defRPr>
            </a:pPr>
            <a:r>
              <a:rPr lang="en-US" sz="1750" b="1" i="0" baseline="0" dirty="0" smtClean="0">
                <a:latin typeface="Georgia" pitchFamily="18" charset="0"/>
              </a:rPr>
              <a:t>% of Transfer Students to CSU By Ethnicity: Fall 2000 - 2009</a:t>
            </a:r>
            <a:endParaRPr lang="en-US" sz="1750" b="1" i="0" baseline="0" dirty="0">
              <a:latin typeface="Georgia" pitchFamily="18" charset="0"/>
            </a:endParaRPr>
          </a:p>
        </c:rich>
      </c:tx>
      <c:layout/>
    </c:title>
    <c:plotArea>
      <c:layout/>
      <c:barChart>
        <c:barDir val="col"/>
        <c:grouping val="percentStacked"/>
        <c:ser>
          <c:idx val="0"/>
          <c:order val="0"/>
          <c:tx>
            <c:strRef>
              <c:f>'[26]Tranfers by Ethnicity'!$B$2</c:f>
              <c:strCache>
                <c:ptCount val="1"/>
                <c:pt idx="0">
                  <c:v>Hispanic</c:v>
                </c:pt>
              </c:strCache>
            </c:strRef>
          </c:tx>
          <c:dLbls>
            <c:numFmt formatCode="#,##0" sourceLinked="0"/>
            <c:txPr>
              <a:bodyPr/>
              <a:lstStyle/>
              <a:p>
                <a:pPr>
                  <a:defRPr sz="1600" baseline="0"/>
                </a:pPr>
                <a:endParaRPr lang="en-US"/>
              </a:p>
            </c:txPr>
            <c:showVal val="1"/>
          </c:dLbls>
          <c:cat>
            <c:strRef>
              <c:f>'[26]Tranfers by Ethnicity'!$A$3:$A$11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'[26]Tranfers by Ethnicity'!$B$3:$B$11</c:f>
              <c:numCache>
                <c:formatCode>General</c:formatCode>
                <c:ptCount val="9"/>
                <c:pt idx="0">
                  <c:v>52.941176470588225</c:v>
                </c:pt>
                <c:pt idx="1">
                  <c:v>56.763285024154612</c:v>
                </c:pt>
                <c:pt idx="2">
                  <c:v>53.640776699029132</c:v>
                </c:pt>
                <c:pt idx="3">
                  <c:v>52.077562326869931</c:v>
                </c:pt>
                <c:pt idx="4">
                  <c:v>51.637279596977322</c:v>
                </c:pt>
                <c:pt idx="5">
                  <c:v>49.004975124378113</c:v>
                </c:pt>
                <c:pt idx="6">
                  <c:v>46.875</c:v>
                </c:pt>
                <c:pt idx="7">
                  <c:v>43.869209809264191</c:v>
                </c:pt>
                <c:pt idx="8">
                  <c:v>43.695014662756599</c:v>
                </c:pt>
              </c:numCache>
            </c:numRef>
          </c:val>
        </c:ser>
        <c:ser>
          <c:idx val="1"/>
          <c:order val="1"/>
          <c:tx>
            <c:strRef>
              <c:f>'[26]Tranfers by Ethnicity'!$C$2</c:f>
              <c:strCache>
                <c:ptCount val="1"/>
                <c:pt idx="0">
                  <c:v>Black</c:v>
                </c:pt>
              </c:strCache>
            </c:strRef>
          </c:tx>
          <c:dLbls>
            <c:numFmt formatCode="#,##0" sourceLinked="0"/>
            <c:txPr>
              <a:bodyPr/>
              <a:lstStyle/>
              <a:p>
                <a:pPr>
                  <a:defRPr sz="1600" baseline="0"/>
                </a:pPr>
                <a:endParaRPr lang="en-US"/>
              </a:p>
            </c:txPr>
            <c:showVal val="1"/>
          </c:dLbls>
          <c:cat>
            <c:strRef>
              <c:f>'[26]Tranfers by Ethnicity'!$A$3:$A$11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'[26]Tranfers by Ethnicity'!$C$3:$C$11</c:f>
              <c:numCache>
                <c:formatCode>General</c:formatCode>
                <c:ptCount val="9"/>
                <c:pt idx="0">
                  <c:v>14.438502673796792</c:v>
                </c:pt>
                <c:pt idx="1">
                  <c:v>12.560386473429981</c:v>
                </c:pt>
                <c:pt idx="2">
                  <c:v>11.407766990291266</c:v>
                </c:pt>
                <c:pt idx="3">
                  <c:v>14.127423822714668</c:v>
                </c:pt>
                <c:pt idx="4">
                  <c:v>12.8463476070529</c:v>
                </c:pt>
                <c:pt idx="5">
                  <c:v>10.69651741293532</c:v>
                </c:pt>
                <c:pt idx="6">
                  <c:v>13.63636363636363</c:v>
                </c:pt>
                <c:pt idx="7">
                  <c:v>12.806539509536831</c:v>
                </c:pt>
                <c:pt idx="8">
                  <c:v>9.9706744868035191</c:v>
                </c:pt>
              </c:numCache>
            </c:numRef>
          </c:val>
        </c:ser>
        <c:ser>
          <c:idx val="2"/>
          <c:order val="2"/>
          <c:tx>
            <c:strRef>
              <c:f>'[26]Tranfers by Ethnicity'!$D$2</c:f>
              <c:strCache>
                <c:ptCount val="1"/>
                <c:pt idx="0">
                  <c:v>Asian</c:v>
                </c:pt>
              </c:strCache>
            </c:strRef>
          </c:tx>
          <c:dLbls>
            <c:numFmt formatCode="#,##0" sourceLinked="0"/>
            <c:txPr>
              <a:bodyPr/>
              <a:lstStyle/>
              <a:p>
                <a:pPr>
                  <a:defRPr sz="1600" baseline="0"/>
                </a:pPr>
                <a:endParaRPr lang="en-US"/>
              </a:p>
            </c:txPr>
            <c:showVal val="1"/>
          </c:dLbls>
          <c:cat>
            <c:strRef>
              <c:f>'[26]Tranfers by Ethnicity'!$A$3:$A$11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'[26]Tranfers by Ethnicity'!$D$3:$D$11</c:f>
              <c:numCache>
                <c:formatCode>General</c:formatCode>
                <c:ptCount val="9"/>
                <c:pt idx="0">
                  <c:v>20.588235294117585</c:v>
                </c:pt>
                <c:pt idx="1">
                  <c:v>16.666666666666661</c:v>
                </c:pt>
                <c:pt idx="2">
                  <c:v>16.019417475728126</c:v>
                </c:pt>
                <c:pt idx="3">
                  <c:v>17.72853185595562</c:v>
                </c:pt>
                <c:pt idx="4">
                  <c:v>18.387909319899251</c:v>
                </c:pt>
                <c:pt idx="5">
                  <c:v>19.651741293532329</c:v>
                </c:pt>
                <c:pt idx="6">
                  <c:v>17.32954545454546</c:v>
                </c:pt>
                <c:pt idx="7">
                  <c:v>21.525885558583109</c:v>
                </c:pt>
                <c:pt idx="8">
                  <c:v>21.700879765395893</c:v>
                </c:pt>
              </c:numCache>
            </c:numRef>
          </c:val>
        </c:ser>
        <c:ser>
          <c:idx val="3"/>
          <c:order val="3"/>
          <c:tx>
            <c:strRef>
              <c:f>'[26]Tranfers by Ethnicity'!$E$2</c:f>
              <c:strCache>
                <c:ptCount val="1"/>
                <c:pt idx="0">
                  <c:v>White</c:v>
                </c:pt>
              </c:strCache>
            </c:strRef>
          </c:tx>
          <c:dLbls>
            <c:numFmt formatCode="#,##0" sourceLinked="0"/>
            <c:txPr>
              <a:bodyPr/>
              <a:lstStyle/>
              <a:p>
                <a:pPr>
                  <a:defRPr sz="1600" baseline="0"/>
                </a:pPr>
                <a:endParaRPr lang="en-US"/>
              </a:p>
            </c:txPr>
            <c:showVal val="1"/>
          </c:dLbls>
          <c:cat>
            <c:strRef>
              <c:f>'[26]Tranfers by Ethnicity'!$A$3:$A$11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'[26]Tranfers by Ethnicity'!$E$3:$E$11</c:f>
              <c:numCache>
                <c:formatCode>General</c:formatCode>
                <c:ptCount val="9"/>
                <c:pt idx="0">
                  <c:v>11.76470588235294</c:v>
                </c:pt>
                <c:pt idx="1">
                  <c:v>13.285024154589372</c:v>
                </c:pt>
                <c:pt idx="2">
                  <c:v>18.446601941747513</c:v>
                </c:pt>
                <c:pt idx="3">
                  <c:v>15.789473684210494</c:v>
                </c:pt>
                <c:pt idx="4">
                  <c:v>16.624685138539039</c:v>
                </c:pt>
                <c:pt idx="5">
                  <c:v>19.900497512437759</c:v>
                </c:pt>
                <c:pt idx="6">
                  <c:v>22.159090909090931</c:v>
                </c:pt>
                <c:pt idx="7">
                  <c:v>21.525885558583109</c:v>
                </c:pt>
                <c:pt idx="8">
                  <c:v>24.340175953079193</c:v>
                </c:pt>
              </c:numCache>
            </c:numRef>
          </c:val>
        </c:ser>
        <c:ser>
          <c:idx val="4"/>
          <c:order val="4"/>
          <c:tx>
            <c:strRef>
              <c:f>'[26]Tranfers by Ethnicity'!$F$2</c:f>
              <c:strCache>
                <c:ptCount val="1"/>
                <c:pt idx="0">
                  <c:v>other</c:v>
                </c:pt>
              </c:strCache>
            </c:strRef>
          </c:tx>
          <c:cat>
            <c:strRef>
              <c:f>'[26]Tranfers by Ethnicity'!$A$3:$A$11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'[26]Tranfers by Ethnicity'!$F$3:$F$11</c:f>
              <c:numCache>
                <c:formatCode>General</c:formatCode>
                <c:ptCount val="9"/>
                <c:pt idx="0">
                  <c:v>0.30000000000000032</c:v>
                </c:pt>
                <c:pt idx="1">
                  <c:v>0.70000000000000062</c:v>
                </c:pt>
                <c:pt idx="2">
                  <c:v>0.5</c:v>
                </c:pt>
                <c:pt idx="3">
                  <c:v>0.30000000000000032</c:v>
                </c:pt>
                <c:pt idx="4">
                  <c:v>0.5</c:v>
                </c:pt>
                <c:pt idx="5">
                  <c:v>0.70000000000000062</c:v>
                </c:pt>
                <c:pt idx="6">
                  <c:v>0</c:v>
                </c:pt>
                <c:pt idx="7">
                  <c:v>0.30000000000000032</c:v>
                </c:pt>
                <c:pt idx="8">
                  <c:v>0.30000000000000032</c:v>
                </c:pt>
              </c:numCache>
            </c:numRef>
          </c:val>
        </c:ser>
        <c:gapWidth val="75"/>
        <c:overlap val="100"/>
        <c:axId val="122100736"/>
        <c:axId val="122131200"/>
      </c:barChart>
      <c:catAx>
        <c:axId val="122100736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22131200"/>
        <c:crosses val="autoZero"/>
        <c:auto val="1"/>
        <c:lblAlgn val="ctr"/>
        <c:lblOffset val="100"/>
      </c:catAx>
      <c:valAx>
        <c:axId val="122131200"/>
        <c:scaling>
          <c:orientation val="minMax"/>
        </c:scaling>
        <c:axPos val="l"/>
        <c:majorGridlines/>
        <c:numFmt formatCode="0%" sourceLinked="1"/>
        <c:maj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400"/>
            </a:pPr>
            <a:endParaRPr lang="en-US"/>
          </a:p>
        </c:txPr>
        <c:crossAx val="122100736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 sz="1100"/>
          </a:pPr>
          <a:endParaRPr lang="en-US"/>
        </a:p>
      </c:txPr>
    </c:legend>
    <c:plotVisOnly val="1"/>
  </c:chart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50" b="1" i="0" u="none" strike="noStrike" kern="1200" baseline="0">
                <a:solidFill>
                  <a:sysClr val="windowText" lastClr="000000"/>
                </a:solidFill>
                <a:latin typeface="Georgia" pitchFamily="18" charset="0"/>
                <a:ea typeface="+mn-ea"/>
                <a:cs typeface="+mn-cs"/>
              </a:defRPr>
            </a:pPr>
            <a:r>
              <a:rPr lang="en-US" sz="1750" b="1" i="0" baseline="0" dirty="0" smtClean="0">
                <a:latin typeface="Georgia" pitchFamily="18" charset="0"/>
              </a:rPr>
              <a:t>% of Transfer </a:t>
            </a:r>
            <a:r>
              <a:rPr lang="en-US" sz="1750" b="1" i="0" baseline="0" dirty="0">
                <a:latin typeface="Georgia" pitchFamily="18" charset="0"/>
              </a:rPr>
              <a:t>Students to UC By </a:t>
            </a:r>
            <a:r>
              <a:rPr lang="en-US" sz="1750" b="1" i="0" baseline="0" dirty="0" smtClean="0">
                <a:latin typeface="Georgia" pitchFamily="18" charset="0"/>
              </a:rPr>
              <a:t>Ethnicity: Fall 2000 – 2009</a:t>
            </a:r>
            <a:endParaRPr lang="en-US" sz="1750" dirty="0">
              <a:latin typeface="Georgia" pitchFamily="18" charset="0"/>
            </a:endParaRPr>
          </a:p>
        </c:rich>
      </c:tx>
      <c:layout/>
    </c:title>
    <c:plotArea>
      <c:layout/>
      <c:barChart>
        <c:barDir val="col"/>
        <c:grouping val="percentStacked"/>
        <c:ser>
          <c:idx val="0"/>
          <c:order val="0"/>
          <c:tx>
            <c:strRef>
              <c:f>'[23]Tranfers by Ethnicity'!$J$3</c:f>
              <c:strCache>
                <c:ptCount val="1"/>
                <c:pt idx="0">
                  <c:v>Hispanic</c:v>
                </c:pt>
              </c:strCache>
            </c:strRef>
          </c:tx>
          <c:dLbls>
            <c:numFmt formatCode="#,##0" sourceLinked="0"/>
            <c:txPr>
              <a:bodyPr/>
              <a:lstStyle/>
              <a:p>
                <a:pPr>
                  <a:defRPr sz="1600" baseline="0"/>
                </a:pPr>
                <a:endParaRPr lang="en-US"/>
              </a:p>
            </c:txPr>
            <c:showVal val="1"/>
          </c:dLbls>
          <c:cat>
            <c:strRef>
              <c:f>'[23]Tranfers by Ethnicity'!$I$4:$I$12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'[23]Tranfers by Ethnicity'!$J$4:$J$12</c:f>
              <c:numCache>
                <c:formatCode>General</c:formatCode>
                <c:ptCount val="9"/>
                <c:pt idx="0">
                  <c:v>21.4</c:v>
                </c:pt>
                <c:pt idx="1">
                  <c:v>28.2</c:v>
                </c:pt>
                <c:pt idx="2">
                  <c:v>35.1</c:v>
                </c:pt>
                <c:pt idx="3">
                  <c:v>27</c:v>
                </c:pt>
                <c:pt idx="4">
                  <c:v>23.7</c:v>
                </c:pt>
                <c:pt idx="5">
                  <c:v>22</c:v>
                </c:pt>
                <c:pt idx="6">
                  <c:v>15</c:v>
                </c:pt>
                <c:pt idx="7">
                  <c:v>36.300000000000004</c:v>
                </c:pt>
                <c:pt idx="8">
                  <c:v>28.1</c:v>
                </c:pt>
              </c:numCache>
            </c:numRef>
          </c:val>
        </c:ser>
        <c:ser>
          <c:idx val="1"/>
          <c:order val="1"/>
          <c:tx>
            <c:strRef>
              <c:f>'[23]Tranfers by Ethnicity'!$K$3</c:f>
              <c:strCache>
                <c:ptCount val="1"/>
                <c:pt idx="0">
                  <c:v>Black</c:v>
                </c:pt>
              </c:strCache>
            </c:strRef>
          </c:tx>
          <c:dLbls>
            <c:numFmt formatCode="#,##0" sourceLinked="0"/>
            <c:txPr>
              <a:bodyPr/>
              <a:lstStyle/>
              <a:p>
                <a:pPr>
                  <a:defRPr sz="1600" baseline="0"/>
                </a:pPr>
                <a:endParaRPr lang="en-US"/>
              </a:p>
            </c:txPr>
            <c:showVal val="1"/>
          </c:dLbls>
          <c:cat>
            <c:strRef>
              <c:f>'[23]Tranfers by Ethnicity'!$I$4:$I$12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'[23]Tranfers by Ethnicity'!$K$4:$K$12</c:f>
              <c:numCache>
                <c:formatCode>General</c:formatCode>
                <c:ptCount val="9"/>
                <c:pt idx="0">
                  <c:v>3.6</c:v>
                </c:pt>
                <c:pt idx="1">
                  <c:v>3.8</c:v>
                </c:pt>
                <c:pt idx="2">
                  <c:v>0</c:v>
                </c:pt>
                <c:pt idx="3">
                  <c:v>5.4</c:v>
                </c:pt>
                <c:pt idx="4">
                  <c:v>5.0999999999999996</c:v>
                </c:pt>
                <c:pt idx="5">
                  <c:v>7.3</c:v>
                </c:pt>
                <c:pt idx="6">
                  <c:v>5</c:v>
                </c:pt>
                <c:pt idx="7">
                  <c:v>7.5</c:v>
                </c:pt>
                <c:pt idx="8">
                  <c:v>6.3</c:v>
                </c:pt>
              </c:numCache>
            </c:numRef>
          </c:val>
        </c:ser>
        <c:ser>
          <c:idx val="2"/>
          <c:order val="2"/>
          <c:tx>
            <c:strRef>
              <c:f>'[23]Tranfers by Ethnicity'!$L$3</c:f>
              <c:strCache>
                <c:ptCount val="1"/>
                <c:pt idx="0">
                  <c:v>Asian</c:v>
                </c:pt>
              </c:strCache>
            </c:strRef>
          </c:tx>
          <c:dLbls>
            <c:numFmt formatCode="#,##0" sourceLinked="0"/>
            <c:txPr>
              <a:bodyPr/>
              <a:lstStyle/>
              <a:p>
                <a:pPr>
                  <a:defRPr sz="1600" baseline="0"/>
                </a:pPr>
                <a:endParaRPr lang="en-US"/>
              </a:p>
            </c:txPr>
            <c:showVal val="1"/>
          </c:dLbls>
          <c:cat>
            <c:strRef>
              <c:f>'[23]Tranfers by Ethnicity'!$I$4:$I$12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'[23]Tranfers by Ethnicity'!$L$4:$L$12</c:f>
              <c:numCache>
                <c:formatCode>General</c:formatCode>
                <c:ptCount val="9"/>
                <c:pt idx="0">
                  <c:v>37.5</c:v>
                </c:pt>
                <c:pt idx="1">
                  <c:v>51.3</c:v>
                </c:pt>
                <c:pt idx="2">
                  <c:v>44.2</c:v>
                </c:pt>
                <c:pt idx="3">
                  <c:v>45.9</c:v>
                </c:pt>
                <c:pt idx="4">
                  <c:v>32.200000000000003</c:v>
                </c:pt>
                <c:pt idx="5">
                  <c:v>39</c:v>
                </c:pt>
                <c:pt idx="6">
                  <c:v>38.800000000000004</c:v>
                </c:pt>
                <c:pt idx="7">
                  <c:v>33.800000000000004</c:v>
                </c:pt>
                <c:pt idx="8">
                  <c:v>28.1</c:v>
                </c:pt>
              </c:numCache>
            </c:numRef>
          </c:val>
        </c:ser>
        <c:ser>
          <c:idx val="3"/>
          <c:order val="3"/>
          <c:tx>
            <c:strRef>
              <c:f>'[23]Tranfers by Ethnicity'!$M$3</c:f>
              <c:strCache>
                <c:ptCount val="1"/>
                <c:pt idx="0">
                  <c:v>White</c:v>
                </c:pt>
              </c:strCache>
            </c:strRef>
          </c:tx>
          <c:dLbls>
            <c:numFmt formatCode="#,##0" sourceLinked="0"/>
            <c:txPr>
              <a:bodyPr/>
              <a:lstStyle/>
              <a:p>
                <a:pPr>
                  <a:defRPr sz="1600" baseline="0"/>
                </a:pPr>
                <a:endParaRPr lang="en-US"/>
              </a:p>
            </c:txPr>
            <c:showVal val="1"/>
          </c:dLbls>
          <c:cat>
            <c:strRef>
              <c:f>'[23]Tranfers by Ethnicity'!$I$4:$I$12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'[23]Tranfers by Ethnicity'!$M$4:$M$12</c:f>
              <c:numCache>
                <c:formatCode>General</c:formatCode>
                <c:ptCount val="9"/>
                <c:pt idx="0">
                  <c:v>33.9</c:v>
                </c:pt>
                <c:pt idx="1">
                  <c:v>16.7</c:v>
                </c:pt>
                <c:pt idx="2">
                  <c:v>20.8</c:v>
                </c:pt>
                <c:pt idx="3">
                  <c:v>17.600000000000001</c:v>
                </c:pt>
                <c:pt idx="4">
                  <c:v>35.6</c:v>
                </c:pt>
                <c:pt idx="5">
                  <c:v>31.7</c:v>
                </c:pt>
                <c:pt idx="6">
                  <c:v>33.800000000000004</c:v>
                </c:pt>
                <c:pt idx="7">
                  <c:v>22.5</c:v>
                </c:pt>
                <c:pt idx="8">
                  <c:v>32.300000000000004</c:v>
                </c:pt>
              </c:numCache>
            </c:numRef>
          </c:val>
        </c:ser>
        <c:ser>
          <c:idx val="4"/>
          <c:order val="4"/>
          <c:tx>
            <c:strRef>
              <c:f>'[23]Tranfers by Ethnicity'!$N$3</c:f>
              <c:strCache>
                <c:ptCount val="1"/>
                <c:pt idx="0">
                  <c:v>Other</c:v>
                </c:pt>
              </c:strCache>
            </c:strRef>
          </c:tx>
          <c:dLbls>
            <c:numFmt formatCode="#,##0" sourceLinked="0"/>
            <c:txPr>
              <a:bodyPr/>
              <a:lstStyle/>
              <a:p>
                <a:pPr>
                  <a:defRPr sz="1600" baseline="0"/>
                </a:pPr>
                <a:endParaRPr lang="en-US"/>
              </a:p>
            </c:txPr>
            <c:showVal val="1"/>
          </c:dLbls>
          <c:cat>
            <c:strRef>
              <c:f>'[23]Tranfers by Ethnicity'!$I$4:$I$12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'[23]Tranfers by Ethnicity'!$N$4:$N$12</c:f>
              <c:numCache>
                <c:formatCode>General</c:formatCode>
                <c:ptCount val="9"/>
                <c:pt idx="0">
                  <c:v>3.6</c:v>
                </c:pt>
                <c:pt idx="1">
                  <c:v>0</c:v>
                </c:pt>
                <c:pt idx="2">
                  <c:v>0</c:v>
                </c:pt>
                <c:pt idx="3">
                  <c:v>4.0999999999999996</c:v>
                </c:pt>
                <c:pt idx="4">
                  <c:v>3.4</c:v>
                </c:pt>
                <c:pt idx="5">
                  <c:v>0</c:v>
                </c:pt>
                <c:pt idx="6">
                  <c:v>7.5</c:v>
                </c:pt>
                <c:pt idx="7">
                  <c:v>0</c:v>
                </c:pt>
                <c:pt idx="8">
                  <c:v>5.2</c:v>
                </c:pt>
              </c:numCache>
            </c:numRef>
          </c:val>
        </c:ser>
        <c:gapWidth val="75"/>
        <c:overlap val="100"/>
        <c:axId val="122809344"/>
        <c:axId val="122823424"/>
      </c:barChart>
      <c:catAx>
        <c:axId val="122809344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22823424"/>
        <c:crosses val="autoZero"/>
        <c:auto val="1"/>
        <c:lblAlgn val="ctr"/>
        <c:lblOffset val="100"/>
      </c:catAx>
      <c:valAx>
        <c:axId val="122823424"/>
        <c:scaling>
          <c:orientation val="minMax"/>
        </c:scaling>
        <c:axPos val="l"/>
        <c:majorGridlines/>
        <c:numFmt formatCode="0%" sourceLinked="1"/>
        <c:maj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400"/>
            </a:pPr>
            <a:endParaRPr lang="en-US"/>
          </a:p>
        </c:txPr>
        <c:crossAx val="122809344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 sz="1100"/>
          </a:pPr>
          <a:endParaRPr lang="en-US"/>
        </a:p>
      </c:txPr>
    </c:legend>
    <c:plotVisOnly val="1"/>
  </c:chart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 sz="2000">
                <a:latin typeface="Adobe Garamond Pro Bold" pitchFamily="18" charset="0"/>
              </a:defRPr>
            </a:pPr>
            <a:r>
              <a:rPr lang="en-US" sz="2000" b="1" i="0" baseline="0" dirty="0" smtClean="0">
                <a:latin typeface="Georgia" pitchFamily="18" charset="0"/>
              </a:rPr>
              <a:t># of Full-Time Resident Students Receiving Financial Aid</a:t>
            </a:r>
            <a:endParaRPr lang="en-US" sz="2000" b="1" dirty="0" smtClean="0">
              <a:latin typeface="Georgia" pitchFamily="18" charset="0"/>
            </a:endParaRPr>
          </a:p>
          <a:p>
            <a:pPr>
              <a:defRPr sz="2000">
                <a:latin typeface="Adobe Garamond Pro Bold" pitchFamily="18" charset="0"/>
              </a:defRPr>
            </a:pPr>
            <a:r>
              <a:rPr lang="en-US" sz="2000" b="1" i="0" baseline="0" dirty="0" smtClean="0">
                <a:latin typeface="Georgia" pitchFamily="18" charset="0"/>
              </a:rPr>
              <a:t>2007-2008 Academic Year</a:t>
            </a:r>
            <a:endParaRPr lang="en-US" sz="2000" b="1" dirty="0">
              <a:latin typeface="Georgia" pitchFamily="18" charset="0"/>
            </a:endParaRPr>
          </a:p>
        </c:rich>
      </c:tx>
      <c:layout>
        <c:manualLayout>
          <c:xMode val="edge"/>
          <c:yMode val="edge"/>
          <c:x val="0.15530063230522281"/>
          <c:y val="1.6701461377870565E-2"/>
        </c:manualLayout>
      </c:layout>
    </c:title>
    <c:plotArea>
      <c:layout/>
      <c:barChart>
        <c:barDir val="col"/>
        <c:grouping val="clustered"/>
        <c:ser>
          <c:idx val="4"/>
          <c:order val="0"/>
          <c:tx>
            <c:strRef>
              <c:f>[27]Sheet1!$C$17</c:f>
              <c:strCache>
                <c:ptCount val="1"/>
                <c:pt idx="0">
                  <c:v>Total</c:v>
                </c:pt>
              </c:strCache>
            </c:strRef>
          </c:tx>
          <c:dLbls>
            <c:numFmt formatCode="#,##0" sourceLinked="0"/>
            <c:txPr>
              <a:bodyPr/>
              <a:lstStyle/>
              <a:p>
                <a:pPr>
                  <a:defRPr sz="1600" baseline="0"/>
                </a:pPr>
                <a:endParaRPr lang="en-US"/>
              </a:p>
            </c:txPr>
            <c:showVal val="1"/>
          </c:dLbls>
          <c:val>
            <c:numRef>
              <c:f>[27]Sheet1!$D$8</c:f>
              <c:numCache>
                <c:formatCode>General</c:formatCode>
                <c:ptCount val="1"/>
                <c:pt idx="0">
                  <c:v>6171</c:v>
                </c:pt>
              </c:numCache>
            </c:numRef>
          </c:val>
        </c:ser>
        <c:ser>
          <c:idx val="0"/>
          <c:order val="1"/>
          <c:tx>
            <c:strRef>
              <c:f>[27]Sheet1!$C$9</c:f>
              <c:strCache>
                <c:ptCount val="1"/>
                <c:pt idx="0">
                  <c:v>Receiving Financial Aid</c:v>
                </c:pt>
              </c:strCache>
            </c:strRef>
          </c:tx>
          <c:dLbls>
            <c:dLbl>
              <c:idx val="0"/>
              <c:layout>
                <c:manualLayout>
                  <c:x val="3.0408498672561297E-3"/>
                  <c:y val="1.3917665302275629E-2"/>
                </c:manualLayout>
              </c:layout>
              <c:showVal val="1"/>
            </c:dLbl>
            <c:numFmt formatCode="#,##0" sourceLinked="0"/>
            <c:txPr>
              <a:bodyPr/>
              <a:lstStyle/>
              <a:p>
                <a:pPr>
                  <a:defRPr sz="1600" baseline="0"/>
                </a:pPr>
                <a:endParaRPr lang="en-US"/>
              </a:p>
            </c:txPr>
            <c:showVal val="1"/>
          </c:dLbls>
          <c:val>
            <c:numRef>
              <c:f>[27]Sheet1!$D$9</c:f>
              <c:numCache>
                <c:formatCode>General</c:formatCode>
                <c:ptCount val="1"/>
                <c:pt idx="0">
                  <c:v>4600</c:v>
                </c:pt>
              </c:numCache>
            </c:numRef>
          </c:val>
        </c:ser>
        <c:ser>
          <c:idx val="1"/>
          <c:order val="2"/>
          <c:tx>
            <c:strRef>
              <c:f>[27]Sheet1!$C$10</c:f>
              <c:strCache>
                <c:ptCount val="1"/>
                <c:pt idx="0">
                  <c:v>BOGW only</c:v>
                </c:pt>
              </c:strCache>
            </c:strRef>
          </c:tx>
          <c:dLbls>
            <c:numFmt formatCode="#,##0" sourceLinked="0"/>
            <c:txPr>
              <a:bodyPr/>
              <a:lstStyle/>
              <a:p>
                <a:pPr>
                  <a:defRPr sz="1600" baseline="0"/>
                </a:pPr>
                <a:endParaRPr lang="en-US"/>
              </a:p>
            </c:txPr>
            <c:showVal val="1"/>
          </c:dLbls>
          <c:val>
            <c:numRef>
              <c:f>[27]Sheet1!$D$10</c:f>
              <c:numCache>
                <c:formatCode>General</c:formatCode>
                <c:ptCount val="1"/>
                <c:pt idx="0">
                  <c:v>1334</c:v>
                </c:pt>
              </c:numCache>
            </c:numRef>
          </c:val>
        </c:ser>
        <c:ser>
          <c:idx val="2"/>
          <c:order val="3"/>
          <c:tx>
            <c:strRef>
              <c:f>[27]Sheet1!$C$11</c:f>
              <c:strCache>
                <c:ptCount val="1"/>
                <c:pt idx="0">
                  <c:v>BOGW + Pell</c:v>
                </c:pt>
              </c:strCache>
            </c:strRef>
          </c:tx>
          <c:dLbls>
            <c:dLbl>
              <c:idx val="0"/>
              <c:numFmt formatCode="#,##0" sourceLinked="0"/>
              <c:spPr/>
              <c:txPr>
                <a:bodyPr/>
                <a:lstStyle/>
                <a:p>
                  <a:pPr>
                    <a:defRPr sz="1600" baseline="0"/>
                  </a:pPr>
                  <a:endParaRPr lang="en-US"/>
                </a:p>
              </c:txPr>
            </c:dLbl>
            <c:numFmt formatCode="#,##0" sourceLinked="0"/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showVal val="1"/>
          </c:dLbls>
          <c:val>
            <c:numRef>
              <c:f>[27]Sheet1!$D$11</c:f>
              <c:numCache>
                <c:formatCode>General</c:formatCode>
                <c:ptCount val="1"/>
                <c:pt idx="0">
                  <c:v>3214</c:v>
                </c:pt>
              </c:numCache>
            </c:numRef>
          </c:val>
        </c:ser>
        <c:ser>
          <c:idx val="3"/>
          <c:order val="4"/>
          <c:tx>
            <c:strRef>
              <c:f>[27]Sheet1!$C$12</c:f>
              <c:strCache>
                <c:ptCount val="1"/>
                <c:pt idx="0">
                  <c:v>BOGW + Other</c:v>
                </c:pt>
              </c:strCache>
            </c:strRef>
          </c:tx>
          <c:dLbls>
            <c:txPr>
              <a:bodyPr/>
              <a:lstStyle/>
              <a:p>
                <a:pPr>
                  <a:defRPr sz="1600" baseline="0"/>
                </a:pPr>
                <a:endParaRPr lang="en-US"/>
              </a:p>
            </c:txPr>
            <c:showVal val="1"/>
          </c:dLbls>
          <c:val>
            <c:numRef>
              <c:f>[27]Sheet1!$D$12</c:f>
              <c:numCache>
                <c:formatCode>General</c:formatCode>
                <c:ptCount val="1"/>
                <c:pt idx="0">
                  <c:v>52</c:v>
                </c:pt>
              </c:numCache>
            </c:numRef>
          </c:val>
        </c:ser>
        <c:gapWidth val="75"/>
        <c:overlap val="-25"/>
        <c:axId val="122890112"/>
        <c:axId val="122891648"/>
      </c:barChart>
      <c:catAx>
        <c:axId val="122890112"/>
        <c:scaling>
          <c:orientation val="minMax"/>
        </c:scaling>
        <c:delete val="1"/>
        <c:axPos val="b"/>
        <c:majorTickMark val="none"/>
        <c:tickLblPos val="none"/>
        <c:crossAx val="122891648"/>
        <c:crosses val="autoZero"/>
        <c:auto val="1"/>
        <c:lblAlgn val="ctr"/>
        <c:lblOffset val="100"/>
      </c:catAx>
      <c:valAx>
        <c:axId val="122891648"/>
        <c:scaling>
          <c:orientation val="minMax"/>
        </c:scaling>
        <c:axPos val="l"/>
        <c:majorGridlines/>
        <c:numFmt formatCode="#,##0" sourceLinked="0"/>
        <c:maj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400"/>
            </a:pPr>
            <a:endParaRPr lang="en-US"/>
          </a:p>
        </c:txPr>
        <c:crossAx val="122890112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 sz="1100"/>
          </a:pPr>
          <a:endParaRPr lang="en-US"/>
        </a:p>
      </c:txPr>
    </c:legend>
    <c:plotVisOnly val="1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굴림" pitchFamily="34" charset="-127"/>
                <a:ea typeface="굴림" pitchFamily="34" charset="-127"/>
                <a:cs typeface="+mn-cs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굴림" pitchFamily="34" charset="-127"/>
                <a:ea typeface="굴림" pitchFamily="34" charset="-127"/>
                <a:cs typeface="+mn-cs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굴림" pitchFamily="34" charset="-127"/>
                <a:ea typeface="굴림" pitchFamily="34" charset="-127"/>
                <a:cs typeface="+mn-cs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E611B14-4E6D-5C47-A9BB-F2EAEE41164C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34" charset="-127"/>
        <a:ea typeface="굴림" pitchFamily="34" charset="-127"/>
        <a:cs typeface="굴림" charset="-127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34" charset="-127"/>
        <a:ea typeface="굴림" pitchFamily="34" charset="-127"/>
        <a:cs typeface="굴림" charset="-127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34" charset="-127"/>
        <a:ea typeface="굴림" pitchFamily="34" charset="-127"/>
        <a:cs typeface="굴림" charset="-127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34" charset="-127"/>
        <a:ea typeface="굴림" pitchFamily="34" charset="-127"/>
        <a:cs typeface="굴림" charset="-127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34" charset="-127"/>
        <a:ea typeface="굴림" pitchFamily="34" charset="-127"/>
        <a:cs typeface="굴림" charset="-127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27F511-249F-6D4D-9BEE-389B9C770C13}" type="slidenum">
              <a:rPr lang="en-US" altLang="ko-KR"/>
              <a:pPr/>
              <a:t>1</a:t>
            </a:fld>
            <a:endParaRPr lang="en-US" altLang="ko-KR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440855-8D08-AC43-9B11-5994270E9AB6}" type="slidenum">
              <a:rPr lang="en-US" altLang="ko-KR"/>
              <a:pPr/>
              <a:t>2</a:t>
            </a:fld>
            <a:endParaRPr lang="en-US" altLang="ko-KR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C6F55C-3EC5-1B47-9691-213946E76BF6}" type="slidenum">
              <a:rPr lang="en-US" altLang="ko-KR"/>
              <a:pPr/>
              <a:t>3</a:t>
            </a:fld>
            <a:endParaRPr lang="en-US" altLang="ko-KR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F95C00-BF42-FC47-9FDC-ABD66C7D13CE}" type="slidenum">
              <a:rPr lang="en-US" altLang="ko-KR"/>
              <a:pPr/>
              <a:t>4</a:t>
            </a:fld>
            <a:endParaRPr lang="en-US" altLang="ko-KR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6F8E90-16BF-F042-8D67-74338D0D2EBF}" type="slidenum">
              <a:rPr lang="en-US" altLang="ko-KR"/>
              <a:pPr/>
              <a:t>5</a:t>
            </a:fld>
            <a:endParaRPr lang="en-US" altLang="ko-KR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A5DCC05-89A4-3D4B-861F-309D06DA84CF}" type="slidenum">
              <a:rPr lang="en-US" altLang="ko-KR"/>
              <a:pPr/>
              <a:t>6</a:t>
            </a:fld>
            <a:endParaRPr lang="en-US" altLang="ko-KR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9396A3-319D-7641-82BF-2263ABB4DA6D}" type="slidenum">
              <a:rPr lang="en-US" altLang="ko-KR"/>
              <a:pPr/>
              <a:t>7</a:t>
            </a:fld>
            <a:endParaRPr lang="en-US" altLang="ko-KR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1DA80F-5E00-F74F-B406-475F0B2529BB}" type="slidenum">
              <a:rPr lang="en-US" altLang="ko-KR"/>
              <a:pPr/>
              <a:t>8</a:t>
            </a:fld>
            <a:endParaRPr lang="en-US" altLang="ko-KR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AD881A-292A-7E49-9CE7-B59175693B7C}" type="slidenum">
              <a:rPr lang="en-US" altLang="ko-KR"/>
              <a:pPr/>
              <a:t>9</a:t>
            </a:fld>
            <a:endParaRPr lang="en-US" altLang="ko-KR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ECFB93-91D3-D34F-AA83-90D1E8CF9A3C}" type="slidenum">
              <a:rPr lang="en-US" altLang="ko-KR"/>
              <a:pPr/>
              <a:t>10</a:t>
            </a:fld>
            <a:endParaRPr lang="en-US" altLang="ko-KR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D3445C8-548A-3B4F-B65F-5C369220A78C}" type="slidenum">
              <a:rPr lang="en-US" altLang="ko-KR"/>
              <a:pPr/>
              <a:t>11</a:t>
            </a:fld>
            <a:endParaRPr lang="en-US" altLang="ko-KR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3F4AD2-5375-704A-AD6E-6EF4309B6CA5}" type="slidenum">
              <a:rPr lang="en-US" altLang="ko-KR"/>
              <a:pPr/>
              <a:t>12</a:t>
            </a:fld>
            <a:endParaRPr lang="en-US" altLang="ko-KR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5FCBCB-982F-C54E-AA24-37FEE5725F33}" type="slidenum">
              <a:rPr lang="en-US" altLang="ko-KR"/>
              <a:pPr/>
              <a:t>13</a:t>
            </a:fld>
            <a:endParaRPr lang="en-US" altLang="ko-KR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0D3228-6F1B-CA41-81FF-4D464BC5292E}" type="slidenum">
              <a:rPr lang="en-US" altLang="ko-KR"/>
              <a:pPr/>
              <a:t>14</a:t>
            </a:fld>
            <a:endParaRPr lang="en-US" altLang="ko-KR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AC8FB65-B77B-C449-817C-90B783A62729}" type="slidenum">
              <a:rPr lang="en-US" altLang="ko-KR"/>
              <a:pPr/>
              <a:t>15</a:t>
            </a:fld>
            <a:endParaRPr lang="en-US" altLang="ko-KR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1C29AF-8BE5-034E-AB1E-94CBDB90878A}" type="slidenum">
              <a:rPr lang="en-US" altLang="ko-KR"/>
              <a:pPr/>
              <a:t>16</a:t>
            </a:fld>
            <a:endParaRPr lang="en-US" altLang="ko-KR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899A2F-3131-9243-99A9-9A088707B62B}" type="slidenum">
              <a:rPr lang="en-US" altLang="ko-KR"/>
              <a:pPr/>
              <a:t>17</a:t>
            </a:fld>
            <a:endParaRPr lang="en-US" altLang="ko-KR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5/9/2013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88908-D162-6144-AA9E-815428B8E7BB}" type="slidenum">
              <a:rPr lang="en-US" altLang="ko-KR" smtClean="0"/>
              <a:pPr/>
              <a:t>‹#›</a:t>
            </a:fld>
            <a:endParaRPr lang="en-US" altLang="ko-KR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5/9/2013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DB054-27F3-6145-8460-073DB4C0662B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5/9/2013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1CC9C-D14A-614B-A5CE-01A772C79199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5/9/2013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9A090-F3E3-7649-B9F7-1998DEB841B6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5/9/2013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74709-6FDD-1F4B-8B00-DAE06FC7DFB3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5/9/2013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53BC8-0C8F-3C41-B81A-B71AE7FD0F96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5/9/2013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F1D6A-3F17-2F47-B698-B642A31B9E0A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5/9/2013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FA08B-5CD8-8046-BCE0-38B58BCB561B}" type="slidenum">
              <a:rPr lang="en-US" altLang="ko-KR" smtClean="0"/>
              <a:pPr/>
              <a:t>‹#›</a:t>
            </a:fld>
            <a:endParaRPr lang="en-US" altLang="ko-KR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7CB97365-EBCA-4027-87D5-99FC1D4DF0BB}" type="datetimeFigureOut">
              <a:rPr lang="en-US" smtClean="0"/>
              <a:pPr/>
              <a:t>5/9/2013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13F322A1-DACE-064A-B6AD-F8406F215B84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5/9/2013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6D269-6B29-3840-9EF5-B000853D1566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5/9/2013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04754-A3F2-E843-B9AB-97BA79D0838C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8130B1-25C2-8649-B182-A6144FB3B959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7CB97365-EBCA-4027-87D5-99FC1D4DF0BB}" type="datetimeFigureOut">
              <a:rPr lang="en-US" smtClean="0"/>
              <a:pPr/>
              <a:t>5/9/2013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EA688908-D162-6144-AA9E-815428B8E7BB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7" r:id="rId1"/>
    <p:sldLayoutId id="2147484088" r:id="rId2"/>
    <p:sldLayoutId id="2147484089" r:id="rId3"/>
    <p:sldLayoutId id="2147484090" r:id="rId4"/>
    <p:sldLayoutId id="2147484091" r:id="rId5"/>
    <p:sldLayoutId id="2147484092" r:id="rId6"/>
    <p:sldLayoutId id="2147484093" r:id="rId7"/>
    <p:sldLayoutId id="2147484094" r:id="rId8"/>
    <p:sldLayoutId id="2147484095" r:id="rId9"/>
    <p:sldLayoutId id="2147484096" r:id="rId10"/>
    <p:sldLayoutId id="2147484097" r:id="rId11"/>
    <p:sldLayoutId id="2147484098" r:id="rId12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rt-com.co.kr/online/ppt_gallery_1.ht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accent2">
                <a:lumMod val="60000"/>
                <a:lumOff val="40000"/>
              </a:schemeClr>
            </a:gs>
            <a:gs pos="12000">
              <a:schemeClr val="bg2">
                <a:tint val="48000"/>
                <a:satMod val="300000"/>
              </a:schemeClr>
            </a:gs>
            <a:gs pos="20000">
              <a:schemeClr val="bg2">
                <a:tint val="49000"/>
                <a:satMod val="300000"/>
              </a:schemeClr>
            </a:gs>
            <a:gs pos="100000">
              <a:schemeClr val="bg2">
                <a:shade val="30000"/>
              </a:schemeClr>
            </a:gs>
          </a:gsLst>
          <a:path path="circle">
            <a:fillToRect l="10000" t="-25000" r="10000" b="125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5129808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75" name="Rectangle 237">
            <a:hlinkClick r:id="rId3"/>
          </p:cNvPr>
          <p:cNvSpPr>
            <a:spLocks noChangeArrowheads="1"/>
          </p:cNvSpPr>
          <p:nvPr/>
        </p:nvSpPr>
        <p:spPr bwMode="auto">
          <a:xfrm>
            <a:off x="2921000" y="2852738"/>
            <a:ext cx="3302000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pic>
        <p:nvPicPr>
          <p:cNvPr id="5" name="Picture 4" descr="Banner---LACC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" y="678893"/>
            <a:ext cx="9143997" cy="3555999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0" y="5301208"/>
            <a:ext cx="9144000" cy="1556792"/>
          </a:xfrm>
        </p:spPr>
        <p:txBody>
          <a:bodyPr>
            <a:noAutofit/>
          </a:bodyPr>
          <a:lstStyle/>
          <a:p>
            <a:pPr algn="ctr"/>
            <a:r>
              <a:rPr lang="it-IT" sz="5400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Los Angeles City College</a:t>
            </a:r>
            <a:endParaRPr lang="en-US" sz="5400" dirty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98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D0001DAC-C385-7047-BFF1-5B06F36F9527}" type="slidenum">
              <a:rPr lang="en-US" altLang="ko-KR" sz="2000">
                <a:latin typeface="Georgia" pitchFamily="18" charset="0"/>
              </a:rPr>
              <a:pPr/>
              <a:t>2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4099" name="Rectangle 2"/>
          <p:cNvSpPr>
            <a:spLocks noChangeArrowheads="1"/>
          </p:cNvSpPr>
          <p:nvPr/>
        </p:nvSpPr>
        <p:spPr bwMode="auto">
          <a:xfrm>
            <a:off x="0" y="1484784"/>
            <a:ext cx="878522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r>
              <a:rPr lang="en-US" altLang="ko-KR" sz="3600" b="1" dirty="0" smtClean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Introduction</a:t>
            </a:r>
            <a:endParaRPr lang="en-US" altLang="ko-KR" sz="3600" b="1" dirty="0">
              <a:latin typeface="Georgia" pitchFamily="18" charset="0"/>
              <a:ea typeface="HY견명조" pitchFamily="18" charset="-127"/>
              <a:cs typeface="HY견명조" pitchFamily="18" charset="-127"/>
            </a:endParaRPr>
          </a:p>
          <a:p>
            <a:pPr marL="342900" indent="-342900">
              <a:buFont typeface="Wingdings" charset="2"/>
              <a:buChar char="§"/>
            </a:pPr>
            <a:r>
              <a:rPr lang="en-US" altLang="ko-KR" sz="3600" b="1" dirty="0" smtClean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Enrollment </a:t>
            </a:r>
            <a:r>
              <a:rPr lang="en-US" altLang="ko-KR" sz="3600" b="1" dirty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Trends</a:t>
            </a:r>
          </a:p>
          <a:p>
            <a:pPr marL="342900" indent="-342900">
              <a:buFont typeface="Wingdings" charset="2"/>
              <a:buChar char="§"/>
            </a:pPr>
            <a:r>
              <a:rPr lang="en-US" altLang="ko-KR" sz="3600" b="1" dirty="0" smtClean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Demographic Characteristics</a:t>
            </a:r>
            <a:endParaRPr lang="en-US" altLang="ko-KR" sz="3600" b="1" dirty="0">
              <a:latin typeface="Georgia" pitchFamily="18" charset="0"/>
              <a:ea typeface="HY견명조" pitchFamily="18" charset="-127"/>
              <a:cs typeface="HY견명조" pitchFamily="18" charset="-127"/>
            </a:endParaRPr>
          </a:p>
          <a:p>
            <a:pPr marL="342900" indent="-342900">
              <a:buFont typeface="Wingdings" charset="2"/>
              <a:buChar char="§"/>
            </a:pPr>
            <a:r>
              <a:rPr lang="en-US" altLang="ko-KR" sz="3600" b="1" dirty="0" smtClean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Transfers</a:t>
            </a:r>
            <a:endParaRPr lang="en-US" altLang="ko-KR" sz="3600" b="1" dirty="0">
              <a:latin typeface="Georgia" pitchFamily="18" charset="0"/>
              <a:ea typeface="HY견명조" pitchFamily="18" charset="-127"/>
              <a:cs typeface="HY견명조" pitchFamily="18" charset="-127"/>
            </a:endParaRPr>
          </a:p>
          <a:p>
            <a:pPr marL="342900" indent="-342900">
              <a:buFont typeface="Wingdings" charset="2"/>
              <a:buChar char="§"/>
            </a:pPr>
            <a:r>
              <a:rPr lang="en-US" altLang="ko-KR" sz="3600" b="1" dirty="0" smtClean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Financial </a:t>
            </a:r>
            <a:r>
              <a:rPr lang="en-US" altLang="ko-KR" sz="3600" b="1" dirty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Aid</a:t>
            </a:r>
          </a:p>
          <a:p>
            <a:pPr marL="342900" indent="-342900">
              <a:buFont typeface="Wingdings" charset="2"/>
              <a:buChar char="§"/>
            </a:pPr>
            <a:r>
              <a:rPr lang="en-US" altLang="ko-KR" sz="3600" b="1" dirty="0" smtClean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Math </a:t>
            </a:r>
            <a:r>
              <a:rPr lang="en-US" altLang="ko-KR" sz="3600" b="1" dirty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Sequence</a:t>
            </a:r>
          </a:p>
          <a:p>
            <a:pPr marL="342900" indent="-342900">
              <a:buFont typeface="Wingdings" charset="2"/>
              <a:buChar char="§"/>
            </a:pPr>
            <a:endParaRPr lang="en-US" altLang="ko-KR" sz="3600" b="1" dirty="0">
              <a:latin typeface="Georgia" pitchFamily="18" charset="0"/>
              <a:ea typeface="HY견명조" pitchFamily="18" charset="-127"/>
              <a:cs typeface="HY견명조" pitchFamily="18" charset="-127"/>
            </a:endParaRPr>
          </a:p>
          <a:p>
            <a:pPr marL="342900" indent="-342900" algn="just">
              <a:buFont typeface="Wingdings" charset="2"/>
              <a:buNone/>
            </a:pPr>
            <a:endParaRPr lang="en-US" altLang="ko-KR" sz="4800" dirty="0">
              <a:latin typeface="Georgia" pitchFamily="18" charset="0"/>
            </a:endParaRPr>
          </a:p>
        </p:txBody>
      </p:sp>
      <p:sp>
        <p:nvSpPr>
          <p:cNvPr id="4100" name="Rectangle 3"/>
          <p:cNvSpPr>
            <a:spLocks noChangeArrowheads="1"/>
          </p:cNvSpPr>
          <p:nvPr/>
        </p:nvSpPr>
        <p:spPr bwMode="auto">
          <a:xfrm>
            <a:off x="179511" y="188640"/>
            <a:ext cx="3600401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Content</a:t>
            </a:r>
            <a:endParaRPr lang="en-US" altLang="ko-KR" sz="48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2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6CA89FC3-C363-C64E-A725-B9ED8BF27FD6}" type="slidenum">
              <a:rPr lang="en-US" altLang="ko-KR" sz="2000">
                <a:latin typeface="Georgia" pitchFamily="18" charset="0"/>
              </a:rPr>
              <a:pPr/>
              <a:t>3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5123" name="Rectangle 2"/>
          <p:cNvSpPr>
            <a:spLocks noChangeArrowheads="1"/>
          </p:cNvSpPr>
          <p:nvPr/>
        </p:nvSpPr>
        <p:spPr bwMode="auto">
          <a:xfrm>
            <a:off x="0" y="1556792"/>
            <a:ext cx="5364088" cy="48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/>
            <a:endParaRPr lang="en-US" altLang="ko-KR" sz="2500" b="1" dirty="0" smtClean="0">
              <a:latin typeface="Georgia" pitchFamily="18" charset="0"/>
              <a:ea typeface="HY견명조" pitchFamily="18" charset="-127"/>
              <a:cs typeface="HY견명조" pitchFamily="18" charset="-127"/>
            </a:endParaRPr>
          </a:p>
          <a:p>
            <a:pPr marL="342900" indent="-342900">
              <a:buFont typeface="Arial"/>
              <a:buChar char="•"/>
            </a:pPr>
            <a:r>
              <a:rPr lang="en-US" altLang="ko-KR" sz="2500" b="1" dirty="0" smtClean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Located in the east corner of Hollywood,  just minutes from Hollywood and Downtown LA </a:t>
            </a:r>
          </a:p>
          <a:p>
            <a:pPr marL="342900" indent="-342900">
              <a:buFont typeface="Arial"/>
              <a:buChar char="•"/>
            </a:pPr>
            <a:endParaRPr lang="en-US" altLang="ko-KR" sz="2500" b="1" dirty="0" smtClean="0">
              <a:latin typeface="Georgia" pitchFamily="18" charset="0"/>
              <a:ea typeface="HY견명조" pitchFamily="18" charset="-127"/>
              <a:cs typeface="HY견명조" pitchFamily="18" charset="-127"/>
            </a:endParaRPr>
          </a:p>
          <a:p>
            <a:pPr marL="342900" indent="-342900">
              <a:buFont typeface="Arial"/>
              <a:buChar char="•"/>
            </a:pPr>
            <a:r>
              <a:rPr lang="en-US" altLang="ko-KR" sz="2500" b="1" dirty="0" smtClean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Students enrolled: 20,598 (2012)</a:t>
            </a:r>
          </a:p>
          <a:p>
            <a:pPr marL="342900" indent="-342900">
              <a:buFont typeface="Arial"/>
              <a:buChar char="•"/>
            </a:pPr>
            <a:endParaRPr lang="en-US" altLang="ko-KR" sz="2500" b="1" dirty="0" smtClean="0">
              <a:latin typeface="Georgia" pitchFamily="18" charset="0"/>
              <a:ea typeface="HY견명조" pitchFamily="18" charset="-127"/>
              <a:cs typeface="HY견명조" pitchFamily="18" charset="-127"/>
            </a:endParaRPr>
          </a:p>
          <a:p>
            <a:pPr marL="342900" indent="-342900">
              <a:buFont typeface="Arial"/>
              <a:buChar char="•"/>
            </a:pPr>
            <a:r>
              <a:rPr lang="en-US" altLang="ko-KR" sz="2500" b="1" dirty="0" smtClean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Website: www.lacitycollege.edu</a:t>
            </a:r>
          </a:p>
        </p:txBody>
      </p:sp>
      <p:sp>
        <p:nvSpPr>
          <p:cNvPr id="5124" name="Rectangle 3"/>
          <p:cNvSpPr>
            <a:spLocks noChangeArrowheads="1"/>
          </p:cNvSpPr>
          <p:nvPr/>
        </p:nvSpPr>
        <p:spPr bwMode="auto">
          <a:xfrm>
            <a:off x="179512" y="188640"/>
            <a:ext cx="529183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Introduction</a:t>
            </a:r>
            <a:endParaRPr lang="en-US" altLang="ko-KR" sz="48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pic>
        <p:nvPicPr>
          <p:cNvPr id="7" name="Picture 6" descr="LACC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1556792"/>
            <a:ext cx="3600400" cy="2540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4149080"/>
            <a:ext cx="2915099" cy="2520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70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26D02D11-BF59-E547-950A-AF111450AB20}" type="slidenum">
              <a:rPr lang="en-US" altLang="ko-KR" sz="2000">
                <a:latin typeface="Georgia" pitchFamily="18" charset="0"/>
              </a:rPr>
              <a:pPr/>
              <a:t>4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179512" y="188640"/>
            <a:ext cx="774282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Enrollment Trends</a:t>
            </a:r>
          </a:p>
        </p:txBody>
      </p:sp>
      <p:graphicFrame>
        <p:nvGraphicFramePr>
          <p:cNvPr id="7" name="Chart 6"/>
          <p:cNvGraphicFramePr/>
          <p:nvPr/>
        </p:nvGraphicFramePr>
        <p:xfrm>
          <a:off x="539552" y="1484784"/>
          <a:ext cx="8136904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79512" y="5949280"/>
            <a:ext cx="8496944" cy="48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Arial"/>
              <a:buChar char="•"/>
            </a:pPr>
            <a:r>
              <a:rPr lang="en-US" altLang="ko-KR" sz="2000" b="1" dirty="0" smtClean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Enrollment increased between 1929 and 1975; decreased after 1975 and increased after 2001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9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F3385D1E-F3E6-F944-A0FE-FF969429DA8D}" type="slidenum">
              <a:rPr lang="en-US" altLang="ko-KR" sz="1800">
                <a:latin typeface="Georgia" pitchFamily="18" charset="0"/>
              </a:rPr>
              <a:pPr/>
              <a:t>5</a:t>
            </a:fld>
            <a:endParaRPr lang="en-US" altLang="ko-KR" sz="1800" dirty="0">
              <a:latin typeface="Georgia" pitchFamily="18" charset="0"/>
            </a:endParaRP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163513" y="181089"/>
            <a:ext cx="774282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Enrollment Trends</a:t>
            </a:r>
          </a:p>
        </p:txBody>
      </p:sp>
      <p:sp>
        <p:nvSpPr>
          <p:cNvPr id="8197" name="Rectangle 2"/>
          <p:cNvSpPr>
            <a:spLocks noChangeArrowheads="1"/>
          </p:cNvSpPr>
          <p:nvPr/>
        </p:nvSpPr>
        <p:spPr bwMode="auto">
          <a:xfrm>
            <a:off x="179263" y="6021288"/>
            <a:ext cx="878522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r>
              <a:rPr lang="en-US" altLang="ko-KR" sz="2000" b="1" dirty="0" smtClean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Between 2006 and 2009, enrollment of under 20, 20-24 and 25-34 age groups increased</a:t>
            </a:r>
            <a:endParaRPr lang="en-US" altLang="ko-KR" sz="2000" dirty="0">
              <a:latin typeface="Georgia" pitchFamily="18" charset="0"/>
            </a:endParaRPr>
          </a:p>
        </p:txBody>
      </p:sp>
      <p:graphicFrame>
        <p:nvGraphicFramePr>
          <p:cNvPr id="7" name="Chart 6"/>
          <p:cNvGraphicFramePr/>
          <p:nvPr/>
        </p:nvGraphicFramePr>
        <p:xfrm>
          <a:off x="611560" y="1412776"/>
          <a:ext cx="7920880" cy="46263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18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68F37FD9-6997-AF48-8C0D-489F3FFB9EC7}" type="slidenum">
              <a:rPr lang="en-US" altLang="ko-KR" sz="1800">
                <a:latin typeface="Georgia" pitchFamily="18" charset="0"/>
              </a:rPr>
              <a:pPr/>
              <a:t>6</a:t>
            </a:fld>
            <a:endParaRPr lang="en-US" altLang="ko-KR" sz="1800" dirty="0">
              <a:latin typeface="Georgia" pitchFamily="18" charset="0"/>
            </a:endParaRPr>
          </a:p>
        </p:txBody>
      </p:sp>
      <p:sp>
        <p:nvSpPr>
          <p:cNvPr id="9221" name="Rectangle 2"/>
          <p:cNvSpPr>
            <a:spLocks noChangeArrowheads="1"/>
          </p:cNvSpPr>
          <p:nvPr/>
        </p:nvSpPr>
        <p:spPr bwMode="auto">
          <a:xfrm>
            <a:off x="0" y="5877272"/>
            <a:ext cx="9144000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r>
              <a:rPr lang="en-US" altLang="ko-KR" sz="1950" b="1" dirty="0" smtClean="0">
                <a:latin typeface="Georgia" pitchFamily="18" charset="0"/>
              </a:rPr>
              <a:t>Between 2000 and 2009, enrollment of US Citizens increased;   enrollment of Permanent Residents decreased during the same period</a:t>
            </a:r>
            <a:endParaRPr lang="en-US" altLang="ko-KR" sz="1950" b="1" dirty="0">
              <a:latin typeface="Georgia" pitchFamily="18" charset="0"/>
            </a:endParaRPr>
          </a:p>
        </p:txBody>
      </p:sp>
      <p:graphicFrame>
        <p:nvGraphicFramePr>
          <p:cNvPr id="7" name="Chart 6"/>
          <p:cNvGraphicFramePr/>
          <p:nvPr/>
        </p:nvGraphicFramePr>
        <p:xfrm>
          <a:off x="395536" y="1412776"/>
          <a:ext cx="8496944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63513" y="181089"/>
            <a:ext cx="774282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Enrollment Trends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42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D741244C-660A-4442-9512-AD675A217053}" type="slidenum">
              <a:rPr lang="en-US" altLang="ko-KR" sz="2000">
                <a:latin typeface="Georgia" pitchFamily="18" charset="0"/>
              </a:rPr>
              <a:pPr/>
              <a:t>7</a:t>
            </a:fld>
            <a:endParaRPr lang="en-US" altLang="ko-KR" sz="2000">
              <a:latin typeface="Georgia" pitchFamily="18" charset="0"/>
            </a:endParaRPr>
          </a:p>
        </p:txBody>
      </p:sp>
      <p:graphicFrame>
        <p:nvGraphicFramePr>
          <p:cNvPr id="7" name="Chart 6"/>
          <p:cNvGraphicFramePr/>
          <p:nvPr/>
        </p:nvGraphicFramePr>
        <p:xfrm>
          <a:off x="467544" y="1484784"/>
          <a:ext cx="8208912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63513" y="181089"/>
            <a:ext cx="774282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Enrollment Trends</a:t>
            </a: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6165304"/>
            <a:ext cx="878522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r>
              <a:rPr lang="en-US" altLang="ko-KR" sz="2000" b="1" dirty="0" smtClean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Between 2000 and 2009, Hispanics were the largest ethnic student group</a:t>
            </a:r>
            <a:endParaRPr lang="en-US" altLang="ko-KR" sz="2000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66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081CD1DD-D643-164E-9319-72808E1925BF}" type="slidenum">
              <a:rPr lang="en-US" altLang="ko-KR" sz="2000">
                <a:latin typeface="Georgia" pitchFamily="18" charset="0"/>
              </a:rPr>
              <a:pPr/>
              <a:t>8</a:t>
            </a:fld>
            <a:endParaRPr lang="en-US" altLang="ko-KR" sz="2000">
              <a:latin typeface="Georgia" pitchFamily="18" charset="0"/>
            </a:endParaRPr>
          </a:p>
        </p:txBody>
      </p:sp>
      <p:sp>
        <p:nvSpPr>
          <p:cNvPr id="11269" name="Rectangle 2"/>
          <p:cNvSpPr>
            <a:spLocks noChangeArrowheads="1"/>
          </p:cNvSpPr>
          <p:nvPr/>
        </p:nvSpPr>
        <p:spPr bwMode="auto">
          <a:xfrm>
            <a:off x="179512" y="5949999"/>
            <a:ext cx="878522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r>
              <a:rPr lang="en-US" altLang="ko-KR" sz="2000" b="1" dirty="0" smtClean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Between 2000 and 2009, there was a larger proportion of females in the college.</a:t>
            </a:r>
            <a:endParaRPr lang="en-US" altLang="ko-KR" sz="2000" dirty="0">
              <a:latin typeface="Georgia" pitchFamily="18" charset="0"/>
            </a:endParaRPr>
          </a:p>
        </p:txBody>
      </p:sp>
      <p:graphicFrame>
        <p:nvGraphicFramePr>
          <p:cNvPr id="7" name="Chart 6"/>
          <p:cNvGraphicFramePr/>
          <p:nvPr/>
        </p:nvGraphicFramePr>
        <p:xfrm>
          <a:off x="395536" y="1484784"/>
          <a:ext cx="8424936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63513" y="181089"/>
            <a:ext cx="774282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Enrollment Trends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Chart 6"/>
          <p:cNvGraphicFramePr/>
          <p:nvPr/>
        </p:nvGraphicFramePr>
        <p:xfrm>
          <a:off x="395536" y="1412776"/>
          <a:ext cx="8352928" cy="46085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290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1DBA7C0D-5B30-474D-9398-B213DEE6C1F6}" type="slidenum">
              <a:rPr lang="en-US" altLang="ko-KR" sz="2000">
                <a:latin typeface="Georgia" pitchFamily="18" charset="0"/>
              </a:rPr>
              <a:pPr/>
              <a:t>9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12293" name="Rectangle 2"/>
          <p:cNvSpPr>
            <a:spLocks noChangeArrowheads="1"/>
          </p:cNvSpPr>
          <p:nvPr/>
        </p:nvSpPr>
        <p:spPr bwMode="auto">
          <a:xfrm>
            <a:off x="-36512" y="5949280"/>
            <a:ext cx="9180512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r>
              <a:rPr lang="en-US" altLang="ko-KR" sz="2000" b="1" dirty="0" smtClean="0">
                <a:latin typeface="Georgia" pitchFamily="18" charset="0"/>
              </a:rPr>
              <a:t>Between 2000 and 2009, the percent of English speakers enrolled in LACC increased; the opposite occurred for Spanish speakers </a:t>
            </a:r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63513" y="181089"/>
            <a:ext cx="774282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Enrollment Trends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6093296"/>
            <a:ext cx="9144000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r>
              <a:rPr lang="en-US" altLang="ko-KR" sz="2000" b="1" dirty="0" smtClean="0">
                <a:latin typeface="Georgia" pitchFamily="18" charset="0"/>
              </a:rPr>
              <a:t>Between 2000 and 2009, the majority of LACC students were U.S. high school graduates.</a:t>
            </a:r>
            <a:endParaRPr lang="en-US" altLang="ko-KR" sz="2000" b="1" dirty="0">
              <a:latin typeface="Georgia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BC322F6F-14FC-3E40-A59D-F6FFE332D351}" type="slidenum">
              <a:rPr lang="en-US" altLang="ko-KR" sz="2000">
                <a:latin typeface="Georgia" pitchFamily="18" charset="0"/>
              </a:rPr>
              <a:pPr/>
              <a:t>10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13317" name="Rectangle 2"/>
          <p:cNvSpPr>
            <a:spLocks noChangeArrowheads="1"/>
          </p:cNvSpPr>
          <p:nvPr/>
        </p:nvSpPr>
        <p:spPr bwMode="auto">
          <a:xfrm>
            <a:off x="34925" y="837431"/>
            <a:ext cx="878522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endParaRPr lang="en-US" altLang="ko-KR" sz="4000" dirty="0">
              <a:latin typeface="Adobe Garamond Pro Bold" pitchFamily="18" charset="0"/>
            </a:endParaRPr>
          </a:p>
        </p:txBody>
      </p:sp>
      <p:graphicFrame>
        <p:nvGraphicFramePr>
          <p:cNvPr id="7" name="Chart 6"/>
          <p:cNvGraphicFramePr/>
          <p:nvPr/>
        </p:nvGraphicFramePr>
        <p:xfrm>
          <a:off x="395536" y="1340768"/>
          <a:ext cx="8064896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69748" y="283295"/>
            <a:ext cx="894347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44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Demographics Characteristics</a:t>
            </a:r>
            <a:endParaRPr lang="en-US" altLang="ko-KR" sz="44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38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rmAutofit/>
          </a:bodyPr>
          <a:lstStyle/>
          <a:p>
            <a:fld id="{4C56627D-CF7E-7241-AE94-142511B92AA8}" type="slidenum">
              <a:rPr lang="en-US" altLang="ko-KR"/>
              <a:pPr/>
              <a:t>11</a:t>
            </a:fld>
            <a:endParaRPr lang="en-US" altLang="ko-KR"/>
          </a:p>
        </p:txBody>
      </p:sp>
      <p:sp>
        <p:nvSpPr>
          <p:cNvPr id="14341" name="Rectangle 2"/>
          <p:cNvSpPr>
            <a:spLocks noChangeArrowheads="1"/>
          </p:cNvSpPr>
          <p:nvPr/>
        </p:nvSpPr>
        <p:spPr bwMode="auto">
          <a:xfrm>
            <a:off x="0" y="6022007"/>
            <a:ext cx="9324528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r>
              <a:rPr lang="en-US" altLang="ko-KR" sz="2000" b="1" dirty="0" smtClean="0">
                <a:latin typeface="Georgia" pitchFamily="18" charset="0"/>
              </a:rPr>
              <a:t>Between 2000 and 2009,  an increasing number of students expressed   an interest to transfer.</a:t>
            </a:r>
            <a:endParaRPr lang="en-US" altLang="ko-KR" sz="2000" b="1" dirty="0">
              <a:latin typeface="Georgia" pitchFamily="18" charset="0"/>
            </a:endParaRPr>
          </a:p>
        </p:txBody>
      </p:sp>
      <p:graphicFrame>
        <p:nvGraphicFramePr>
          <p:cNvPr id="7" name="Chart 6"/>
          <p:cNvGraphicFramePr/>
          <p:nvPr/>
        </p:nvGraphicFramePr>
        <p:xfrm>
          <a:off x="323528" y="1412776"/>
          <a:ext cx="8640960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63513" y="181089"/>
            <a:ext cx="403187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Transfers</a:t>
            </a:r>
            <a:endParaRPr lang="en-US" altLang="ko-KR" sz="60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62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60081127-9D26-184A-808D-5B1DB303DE6D}" type="slidenum">
              <a:rPr lang="en-US" altLang="ko-KR" sz="2000">
                <a:latin typeface="Georgia" pitchFamily="18" charset="0"/>
              </a:rPr>
              <a:pPr/>
              <a:t>12</a:t>
            </a:fld>
            <a:endParaRPr lang="en-US" altLang="ko-KR" sz="2000" dirty="0">
              <a:latin typeface="Georgia" pitchFamily="18" charset="0"/>
            </a:endParaRPr>
          </a:p>
        </p:txBody>
      </p:sp>
      <p:graphicFrame>
        <p:nvGraphicFramePr>
          <p:cNvPr id="7" name="Chart 6"/>
          <p:cNvGraphicFramePr/>
          <p:nvPr/>
        </p:nvGraphicFramePr>
        <p:xfrm>
          <a:off x="251520" y="1412776"/>
          <a:ext cx="8424936" cy="49612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63513" y="181089"/>
            <a:ext cx="403187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Transfers</a:t>
            </a:r>
            <a:endParaRPr lang="en-US" altLang="ko-KR" sz="60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6165304"/>
            <a:ext cx="9144000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r>
              <a:rPr lang="en-US" altLang="ko-KR" sz="2000" b="1" dirty="0" smtClean="0">
                <a:latin typeface="Georgia" pitchFamily="18" charset="0"/>
              </a:rPr>
              <a:t>Between 2000 and 2009, the majority of LACC students transferred to a CSU.</a:t>
            </a:r>
            <a:endParaRPr lang="en-US" altLang="ko-KR" sz="2000" b="1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86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60E5D2C3-9B06-1642-BA37-E0584EC83FCF}" type="slidenum">
              <a:rPr lang="en-US" altLang="ko-KR" sz="2000">
                <a:latin typeface="Georgia" pitchFamily="18" charset="0"/>
              </a:rPr>
              <a:pPr/>
              <a:t>13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16389" name="Rectangle 2"/>
          <p:cNvSpPr>
            <a:spLocks noChangeArrowheads="1"/>
          </p:cNvSpPr>
          <p:nvPr/>
        </p:nvSpPr>
        <p:spPr bwMode="auto">
          <a:xfrm>
            <a:off x="0" y="5949280"/>
            <a:ext cx="878522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r>
              <a:rPr lang="en-US" altLang="ko-KR" sz="2000" b="1" dirty="0" smtClean="0">
                <a:latin typeface="Georgia" pitchFamily="18" charset="0"/>
              </a:rPr>
              <a:t>The percent of students who transfer within 6 years marginally increased between 1995 and 2003. </a:t>
            </a:r>
            <a:endParaRPr lang="en-US" altLang="ko-KR" sz="2000" b="1" dirty="0">
              <a:latin typeface="Georgia" pitchFamily="18" charset="0"/>
            </a:endParaRPr>
          </a:p>
        </p:txBody>
      </p:sp>
      <p:graphicFrame>
        <p:nvGraphicFramePr>
          <p:cNvPr id="7" name="Chart 6"/>
          <p:cNvGraphicFramePr/>
          <p:nvPr/>
        </p:nvGraphicFramePr>
        <p:xfrm>
          <a:off x="251520" y="1484784"/>
          <a:ext cx="8568952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63513" y="181089"/>
            <a:ext cx="403187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Transfers</a:t>
            </a:r>
            <a:endParaRPr lang="en-US" altLang="ko-KR" sz="60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10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ED07E0CF-83A8-5849-A7F5-85EED90EF258}" type="slidenum">
              <a:rPr lang="en-US" altLang="ko-KR" sz="2000">
                <a:latin typeface="Georgia" pitchFamily="18" charset="0"/>
              </a:rPr>
              <a:pPr/>
              <a:t>14</a:t>
            </a:fld>
            <a:endParaRPr lang="en-US" altLang="ko-KR" sz="1050" dirty="0">
              <a:latin typeface="Georgia" pitchFamily="18" charset="0"/>
            </a:endParaRPr>
          </a:p>
        </p:txBody>
      </p:sp>
      <p:graphicFrame>
        <p:nvGraphicFramePr>
          <p:cNvPr id="7" name="Chart 6"/>
          <p:cNvGraphicFramePr/>
          <p:nvPr/>
        </p:nvGraphicFramePr>
        <p:xfrm>
          <a:off x="467544" y="1412776"/>
          <a:ext cx="8208912" cy="474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63513" y="181089"/>
            <a:ext cx="403187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Transfers</a:t>
            </a:r>
            <a:endParaRPr lang="en-US" altLang="ko-KR" sz="60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6021288"/>
            <a:ext cx="9684568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r>
              <a:rPr lang="en-US" altLang="ko-KR" sz="2000" b="1" dirty="0" smtClean="0">
                <a:latin typeface="Georgia" pitchFamily="18" charset="0"/>
              </a:rPr>
              <a:t>Between 2000 and 2009, Hispanics represented the largest proportion of ethnic students who transferred to a CSU</a:t>
            </a:r>
            <a:endParaRPr lang="en-US" altLang="ko-KR" sz="2000" b="1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5805264"/>
            <a:ext cx="9144000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r>
              <a:rPr lang="en-US" altLang="ko-KR" sz="2000" b="1" dirty="0" smtClean="0">
                <a:latin typeface="Georgia" pitchFamily="18" charset="0"/>
              </a:rPr>
              <a:t>Between 2000 and 2009, a diverse group of students transferred to UC; Asian and white students represented the majority of UC transfers during this time period. </a:t>
            </a:r>
            <a:endParaRPr lang="en-US" altLang="ko-KR" sz="2000" b="1" dirty="0">
              <a:latin typeface="Georgia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3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E197A29D-0DC1-3447-BCD2-BF1B90EE299E}" type="slidenum">
              <a:rPr lang="en-US" altLang="ko-KR" sz="2000">
                <a:latin typeface="Georgia" pitchFamily="18" charset="0"/>
              </a:rPr>
              <a:pPr/>
              <a:t>15</a:t>
            </a:fld>
            <a:endParaRPr lang="en-US" altLang="ko-KR" sz="2000" dirty="0">
              <a:latin typeface="Georgia" pitchFamily="18" charset="0"/>
            </a:endParaRPr>
          </a:p>
        </p:txBody>
      </p:sp>
      <p:graphicFrame>
        <p:nvGraphicFramePr>
          <p:cNvPr id="7" name="Chart 6"/>
          <p:cNvGraphicFramePr/>
          <p:nvPr/>
        </p:nvGraphicFramePr>
        <p:xfrm>
          <a:off x="539552" y="1484784"/>
          <a:ext cx="8064896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63513" y="181089"/>
            <a:ext cx="403187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Transfers</a:t>
            </a:r>
            <a:endParaRPr lang="en-US" altLang="ko-KR" sz="60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Rectangle 2"/>
          <p:cNvSpPr>
            <a:spLocks noChangeArrowheads="1"/>
          </p:cNvSpPr>
          <p:nvPr/>
        </p:nvSpPr>
        <p:spPr bwMode="auto">
          <a:xfrm>
            <a:off x="358775" y="6021288"/>
            <a:ext cx="878522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r>
              <a:rPr lang="en-US" altLang="ko-KR" sz="2000" b="1" dirty="0" smtClean="0">
                <a:latin typeface="Georgia" pitchFamily="18" charset="0"/>
              </a:rPr>
              <a:t>In 2007, over a third of LACC students received some type of financial aid. </a:t>
            </a:r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58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C032472E-B297-0D46-BD67-6511D50932F6}" type="slidenum">
              <a:rPr lang="en-US" altLang="ko-KR" sz="2000">
                <a:latin typeface="Georgia" pitchFamily="18" charset="0"/>
              </a:rPr>
              <a:pPr/>
              <a:t>16</a:t>
            </a:fld>
            <a:endParaRPr lang="en-US" altLang="ko-KR" sz="2000" dirty="0">
              <a:latin typeface="Georgia" pitchFamily="18" charset="0"/>
            </a:endParaRPr>
          </a:p>
        </p:txBody>
      </p:sp>
      <p:graphicFrame>
        <p:nvGraphicFramePr>
          <p:cNvPr id="7" name="Chart 6"/>
          <p:cNvGraphicFramePr/>
          <p:nvPr/>
        </p:nvGraphicFramePr>
        <p:xfrm>
          <a:off x="323528" y="1484784"/>
          <a:ext cx="8352928" cy="4562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63513" y="181089"/>
            <a:ext cx="5458546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Financial Aid</a:t>
            </a:r>
            <a:endParaRPr lang="en-US" altLang="ko-KR" sz="60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82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496BB5E5-5CAC-1146-A9F4-1014F6C1A327}" type="slidenum">
              <a:rPr lang="en-US" altLang="ko-KR" sz="2000">
                <a:latin typeface="Georgia" pitchFamily="18" charset="0"/>
              </a:rPr>
              <a:pPr/>
              <a:t>17</a:t>
            </a:fld>
            <a:endParaRPr lang="en-US" altLang="ko-KR" sz="2000" dirty="0">
              <a:latin typeface="Georgia" pitchFamily="18" charset="0"/>
            </a:endParaRPr>
          </a:p>
        </p:txBody>
      </p:sp>
      <p:pic>
        <p:nvPicPr>
          <p:cNvPr id="20487" name="Picture 8" descr="math charts_CITY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3728" y="1556792"/>
            <a:ext cx="3949700" cy="4802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63513" y="181089"/>
            <a:ext cx="898048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54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Math Sequence (2009)</a:t>
            </a:r>
            <a:endParaRPr lang="en-US" altLang="ko-KR" sz="54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sp>
        <p:nvSpPr>
          <p:cNvPr id="20485" name="Rectangle 2"/>
          <p:cNvSpPr>
            <a:spLocks noChangeArrowheads="1"/>
          </p:cNvSpPr>
          <p:nvPr/>
        </p:nvSpPr>
        <p:spPr bwMode="auto">
          <a:xfrm>
            <a:off x="34925" y="6093296"/>
            <a:ext cx="910907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endParaRPr lang="en-US" altLang="ko-KR" sz="2500" dirty="0">
              <a:latin typeface="Adobe Garamond Pro Bol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1734</TotalTime>
  <Words>556</Words>
  <Application>Microsoft Office PowerPoint</Application>
  <PresentationFormat>On-screen Show (4:3)</PresentationFormat>
  <Paragraphs>184</Paragraphs>
  <Slides>17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Module</vt:lpstr>
      <vt:lpstr>Los Angeles City College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artcom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ARTCOM PT</dc:creator>
  <dc:description>본 디자인은 ARTCOM PT연구소에 저작권이 있습니다.</dc:description>
  <cp:lastModifiedBy>Janet Nhan</cp:lastModifiedBy>
  <cp:revision>127</cp:revision>
  <dcterms:created xsi:type="dcterms:W3CDTF">2011-01-13T18:02:50Z</dcterms:created>
  <dcterms:modified xsi:type="dcterms:W3CDTF">2013-05-09T21:38:35Z</dcterms:modified>
</cp:coreProperties>
</file>