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86" r:id="rId1"/>
  </p:sldMasterIdLst>
  <p:notesMasterIdLst>
    <p:notesMasterId r:id="rId17"/>
  </p:notesMasterIdLst>
  <p:sldIdLst>
    <p:sldId id="258" r:id="rId2"/>
    <p:sldId id="275" r:id="rId3"/>
    <p:sldId id="277" r:id="rId4"/>
    <p:sldId id="278" r:id="rId5"/>
    <p:sldId id="279" r:id="rId6"/>
    <p:sldId id="283" r:id="rId7"/>
    <p:sldId id="295" r:id="rId8"/>
    <p:sldId id="294" r:id="rId9"/>
    <p:sldId id="296" r:id="rId10"/>
    <p:sldId id="297" r:id="rId11"/>
    <p:sldId id="285" r:id="rId12"/>
    <p:sldId id="286" r:id="rId13"/>
    <p:sldId id="287" r:id="rId14"/>
    <p:sldId id="290" r:id="rId15"/>
    <p:sldId id="291" r:id="rId16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굴림" charset="-127"/>
        <a:ea typeface="굴림" charset="-127"/>
        <a:cs typeface="굴림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FF0000"/>
    <a:srgbClr val="009900"/>
    <a:srgbClr val="0099FF"/>
    <a:srgbClr val="A9A9A9"/>
    <a:srgbClr val="C0C0C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5192" autoAdjust="0"/>
  </p:normalViewPr>
  <p:slideViewPr>
    <p:cSldViewPr>
      <p:cViewPr>
        <p:scale>
          <a:sx n="90" d="100"/>
          <a:sy n="90" d="100"/>
        </p:scale>
        <p:origin x="-174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s-gtv\Desktop\EAST%20LA%20FIN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s-gtv\Desktop\EAST%20LA%20FINAL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ws-gtv\Desktop\EAST%20LA%20FINAL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ws-gtv\Desktop\EAST%20LA%20FINA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s-gtv\Desktop\EAST%20LA%20FINAL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ocuments%20and%20Settings\ws-gtv\Desktop\EAST%20LA%20FINA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s-gtv\Local%20Settings\Temp\East_LA_CC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s-gtv\Local%20Settings\Temp\East_LA_CC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s-gtv\Local%20Settings\Temp\East_LA_CC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Documents%20and%20Settings\ws-gtv\Desktop\EAST%20LA%20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>
                <a:latin typeface="Georgia" panose="02040502050405020303" pitchFamily="18" charset="0"/>
              </a:rPr>
              <a:t># Enrolled: Fall 1929 - 2009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31127811534483807"/>
          <c:y val="3.188756394615530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6960892542515"/>
          <c:y val="0.13247427878012402"/>
          <c:w val="0.86622860692332715"/>
          <c:h val="0.69473013351124702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dLbls>
            <c:dLbl>
              <c:idx val="2"/>
              <c:layout>
                <c:manualLayout>
                  <c:x val="0"/>
                  <c:y val="-3.1995346131471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-3.1094527363184393E-3"/>
                  <c:y val="-6.9808027923211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</c:dLbl>
            <c:dLbl>
              <c:idx val="6"/>
              <c:layout>
                <c:manualLayout>
                  <c:x val="-1.55473100750264E-3"/>
                  <c:y val="-8.8750738188977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layout>
                <c:manualLayout>
                  <c:x val="-1.1347338539415904E-3"/>
                  <c:y val="1.8148375984252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dLbl>
              <c:idx val="10"/>
              <c:layout>
                <c:manualLayout>
                  <c:x val="2.2692890237080805E-3"/>
                  <c:y val="-2.9375738188976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</c:dLbl>
            <c:dLbl>
              <c:idx val="12"/>
              <c:layout>
                <c:manualLayout>
                  <c:x val="-2.9500757308205106E-2"/>
                  <c:y val="-4.7789370078740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</c:dLbl>
            <c:dLbl>
              <c:idx val="14"/>
              <c:layout>
                <c:manualLayout>
                  <c:x val="-2.609691311473061E-2"/>
                  <c:y val="2.7546998031496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</c:dLbl>
            <c:dLbl>
              <c:idx val="16"/>
              <c:layout>
                <c:manualLayout>
                  <c:x val="-6.3082576499810805E-2"/>
                  <c:y val="-4.1011964363655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</c:dLbl>
            <c:dLbl>
              <c:idx val="18"/>
              <c:layout>
                <c:manualLayout>
                  <c:x val="-5.4294080023529305E-2"/>
                  <c:y val="-4.1203001968503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</c:dLbl>
            <c:dLbl>
              <c:idx val="20"/>
              <c:layout>
                <c:manualLayout>
                  <c:x val="-4.563701042434562E-2"/>
                  <c:y val="-2.4280019685039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delete val="1"/>
            </c:dLbl>
            <c:dLbl>
              <c:idx val="22"/>
              <c:layout>
                <c:manualLayout>
                  <c:x val="-3.2818207703021608E-2"/>
                  <c:y val="-2.2585875984252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;[Red]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[1]Extra!$A$1:$A$23</c:f>
              <c:numCache>
                <c:formatCode>General</c:formatCode>
                <c:ptCount val="23"/>
                <c:pt idx="0">
                  <c:v>1929</c:v>
                </c:pt>
                <c:pt idx="1">
                  <c:v>1945</c:v>
                </c:pt>
                <c:pt idx="2">
                  <c:v>1947</c:v>
                </c:pt>
                <c:pt idx="3">
                  <c:v>1949</c:v>
                </c:pt>
                <c:pt idx="4">
                  <c:v>1960</c:v>
                </c:pt>
                <c:pt idx="5">
                  <c:v>1967</c:v>
                </c:pt>
                <c:pt idx="6">
                  <c:v>1969</c:v>
                </c:pt>
                <c:pt idx="7">
                  <c:v>1975</c:v>
                </c:pt>
                <c:pt idx="8">
                  <c:v>1980</c:v>
                </c:pt>
                <c:pt idx="9">
                  <c:v>1985</c:v>
                </c:pt>
                <c:pt idx="10">
                  <c:v>1990</c:v>
                </c:pt>
                <c:pt idx="11">
                  <c:v>1995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</c:numCache>
            </c:numRef>
          </c:cat>
          <c:val>
            <c:numRef>
              <c:f>[1]Extra!$B$1:$B$23</c:f>
              <c:numCache>
                <c:formatCode>General</c:formatCode>
                <c:ptCount val="23"/>
                <c:pt idx="0">
                  <c:v>0</c:v>
                </c:pt>
                <c:pt idx="1">
                  <c:v>413</c:v>
                </c:pt>
                <c:pt idx="2">
                  <c:v>1252</c:v>
                </c:pt>
                <c:pt idx="3">
                  <c:v>2947</c:v>
                </c:pt>
                <c:pt idx="4">
                  <c:v>8193</c:v>
                </c:pt>
                <c:pt idx="5">
                  <c:v>13136</c:v>
                </c:pt>
                <c:pt idx="6">
                  <c:v>13014</c:v>
                </c:pt>
                <c:pt idx="7">
                  <c:v>18544</c:v>
                </c:pt>
                <c:pt idx="8">
                  <c:v>16671</c:v>
                </c:pt>
                <c:pt idx="9">
                  <c:v>11709</c:v>
                </c:pt>
                <c:pt idx="10">
                  <c:v>14707</c:v>
                </c:pt>
                <c:pt idx="11">
                  <c:v>15291</c:v>
                </c:pt>
                <c:pt idx="12">
                  <c:v>17169</c:v>
                </c:pt>
                <c:pt idx="13">
                  <c:v>21951</c:v>
                </c:pt>
                <c:pt idx="14">
                  <c:v>19373</c:v>
                </c:pt>
                <c:pt idx="15">
                  <c:v>21629</c:v>
                </c:pt>
                <c:pt idx="16">
                  <c:v>21596</c:v>
                </c:pt>
                <c:pt idx="17">
                  <c:v>20973</c:v>
                </c:pt>
                <c:pt idx="18">
                  <c:v>20813</c:v>
                </c:pt>
                <c:pt idx="19">
                  <c:v>21109</c:v>
                </c:pt>
                <c:pt idx="20">
                  <c:v>22885</c:v>
                </c:pt>
                <c:pt idx="21">
                  <c:v>24892</c:v>
                </c:pt>
                <c:pt idx="22">
                  <c:v>27181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559424"/>
        <c:axId val="83452672"/>
      </c:lineChart>
      <c:catAx>
        <c:axId val="91559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en-US"/>
          </a:p>
        </c:txPr>
        <c:crossAx val="83452672"/>
        <c:crosses val="autoZero"/>
        <c:auto val="1"/>
        <c:lblAlgn val="ctr"/>
        <c:lblOffset val="100"/>
        <c:noMultiLvlLbl val="0"/>
      </c:catAx>
      <c:valAx>
        <c:axId val="8345267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91559424"/>
        <c:crosses val="autoZero"/>
        <c:crossBetween val="midCat"/>
      </c:valAx>
    </c:plotArea>
    <c:plotVisOnly val="1"/>
    <c:dispBlanksAs val="zero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>
                <a:latin typeface="Georgia" panose="02040502050405020303" pitchFamily="18" charset="0"/>
              </a:rPr>
              <a:t># Enrolled by Age:</a:t>
            </a:r>
            <a:r>
              <a:rPr lang="en-US" sz="1800" baseline="0" dirty="0" smtClean="0">
                <a:latin typeface="Georgia" panose="02040502050405020303" pitchFamily="18" charset="0"/>
              </a:rPr>
              <a:t> </a:t>
            </a:r>
            <a:r>
              <a:rPr lang="en-US" sz="1800" dirty="0" smtClean="0">
                <a:latin typeface="Georgia" panose="02040502050405020303" pitchFamily="18" charset="0"/>
              </a:rPr>
              <a:t>Fall 2000 - 2010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1746535663581898"/>
          <c:y val="2.845239925824167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901116727149112E-2"/>
          <c:y val="0.13192189079279404"/>
          <c:w val="0.87718240850461404"/>
          <c:h val="0.71272702195276094"/>
        </c:manualLayout>
      </c:layout>
      <c:lineChart>
        <c:grouping val="standard"/>
        <c:varyColors val="0"/>
        <c:ser>
          <c:idx val="0"/>
          <c:order val="0"/>
          <c:tx>
            <c:v>Concurrent High School</c:v>
          </c:tx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[1]Sheet1!$H$1:$H$11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'[1]Best Estimates'!$C$13:$C$22</c:f>
              <c:numCache>
                <c:formatCode>General</c:formatCode>
                <c:ptCount val="10"/>
                <c:pt idx="0">
                  <c:v>1369.9931865256729</c:v>
                </c:pt>
                <c:pt idx="1">
                  <c:v>992.68549525923117</c:v>
                </c:pt>
                <c:pt idx="2">
                  <c:v>1105.9830781999258</c:v>
                </c:pt>
                <c:pt idx="3">
                  <c:v>825.04078471863852</c:v>
                </c:pt>
                <c:pt idx="4">
                  <c:v>775.6971601266431</c:v>
                </c:pt>
                <c:pt idx="5">
                  <c:v>889.31633779826211</c:v>
                </c:pt>
                <c:pt idx="6">
                  <c:v>641.71688034188219</c:v>
                </c:pt>
                <c:pt idx="7">
                  <c:v>1106.1065892359049</c:v>
                </c:pt>
                <c:pt idx="8">
                  <c:v>1963.8929655172408</c:v>
                </c:pt>
                <c:pt idx="9">
                  <c:v>2114.7798323471402</c:v>
                </c:pt>
              </c:numCache>
            </c:numRef>
          </c:val>
          <c:smooth val="0"/>
        </c:ser>
        <c:ser>
          <c:idx val="1"/>
          <c:order val="1"/>
          <c:tx>
            <c:v>Under 20</c:v>
          </c:tx>
          <c:dLbls>
            <c:dLbl>
              <c:idx val="3"/>
              <c:layout>
                <c:manualLayout>
                  <c:x val="-4.6372072960676096E-3"/>
                  <c:y val="-1.9905226826525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0038541676547101E-2"/>
                  <c:y val="-2.0187450354540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[1]Sheet1!$H$1:$H$11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'[1]Best Estimates'!$C$53:$C$62</c:f>
              <c:numCache>
                <c:formatCode>General</c:formatCode>
                <c:ptCount val="10"/>
                <c:pt idx="0">
                  <c:v>3317.8961626512646</c:v>
                </c:pt>
                <c:pt idx="1">
                  <c:v>2960.4695380270318</c:v>
                </c:pt>
                <c:pt idx="2">
                  <c:v>3533.3616285503522</c:v>
                </c:pt>
                <c:pt idx="3">
                  <c:v>3801.8771295818337</c:v>
                </c:pt>
                <c:pt idx="4">
                  <c:v>3876.4736160414568</c:v>
                </c:pt>
                <c:pt idx="5">
                  <c:v>4093.8528493926706</c:v>
                </c:pt>
                <c:pt idx="6">
                  <c:v>4367.9802350427335</c:v>
                </c:pt>
                <c:pt idx="7">
                  <c:v>4744.6426448397515</c:v>
                </c:pt>
                <c:pt idx="8">
                  <c:v>5133.3925517241414</c:v>
                </c:pt>
                <c:pt idx="9">
                  <c:v>5807.2677514792904</c:v>
                </c:pt>
              </c:numCache>
            </c:numRef>
          </c:val>
          <c:smooth val="0"/>
        </c:ser>
        <c:ser>
          <c:idx val="2"/>
          <c:order val="2"/>
          <c:tx>
            <c:v>20-24</c:v>
          </c:tx>
          <c:dLbls>
            <c:dLbl>
              <c:idx val="0"/>
              <c:layout>
                <c:manualLayout>
                  <c:x val="-1.1224296802224304E-2"/>
                  <c:y val="-1.74170734732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879832350165807E-2"/>
                  <c:y val="-3.732230029973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3293716237151114E-2"/>
                  <c:y val="-3.732230029973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0086774293658409E-2"/>
                  <c:y val="-3.2345993593103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483303321912098E-2"/>
                  <c:y val="-2.9857840239787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6500658180643813E-2"/>
                  <c:y val="-3.4834146946418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810412915239011E-2"/>
                  <c:y val="-3.4834146946418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[1]Sheet1!$H$1:$H$11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'[1]Best Estimates'!$C$93:$C$102</c:f>
              <c:numCache>
                <c:formatCode>General</c:formatCode>
                <c:ptCount val="10"/>
                <c:pt idx="0">
                  <c:v>7482.9147498092216</c:v>
                </c:pt>
                <c:pt idx="1">
                  <c:v>6226.7565563849103</c:v>
                </c:pt>
                <c:pt idx="2">
                  <c:v>7001.9000829951956</c:v>
                </c:pt>
                <c:pt idx="3">
                  <c:v>7442.5976439667729</c:v>
                </c:pt>
                <c:pt idx="4">
                  <c:v>7379.6869903098923</c:v>
                </c:pt>
                <c:pt idx="5">
                  <c:v>7137.5130347112254</c:v>
                </c:pt>
                <c:pt idx="6">
                  <c:v>7449.4513888888887</c:v>
                </c:pt>
                <c:pt idx="7">
                  <c:v>7942.6196899721144</c:v>
                </c:pt>
                <c:pt idx="8">
                  <c:v>8560.886068965503</c:v>
                </c:pt>
                <c:pt idx="9">
                  <c:v>9436.570759368833</c:v>
                </c:pt>
              </c:numCache>
            </c:numRef>
          </c:val>
          <c:smooth val="0"/>
        </c:ser>
        <c:ser>
          <c:idx val="3"/>
          <c:order val="3"/>
          <c:tx>
            <c:v>25-34</c:v>
          </c:tx>
          <c:dLbls>
            <c:dLbl>
              <c:idx val="1"/>
              <c:layout>
                <c:manualLayout>
                  <c:x val="-2.8681547647277611E-3"/>
                  <c:y val="8.65176443766027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175865128919671E-16"/>
                  <c:y val="-2.2393380179840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[1]Sheet1!$H$1:$H$11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'[1]Best Estimates'!$C$133:$C$142</c:f>
              <c:numCache>
                <c:formatCode>General</c:formatCode>
                <c:ptCount val="10"/>
                <c:pt idx="0">
                  <c:v>5871.2284421672302</c:v>
                </c:pt>
                <c:pt idx="1">
                  <c:v>5263.3826407101114</c:v>
                </c:pt>
                <c:pt idx="2">
                  <c:v>5822.1183142751743</c:v>
                </c:pt>
                <c:pt idx="3">
                  <c:v>5734.7429483268406</c:v>
                </c:pt>
                <c:pt idx="4">
                  <c:v>5378.5694137964119</c:v>
                </c:pt>
                <c:pt idx="5">
                  <c:v>5139.0493542656914</c:v>
                </c:pt>
                <c:pt idx="6">
                  <c:v>5061.9775641025635</c:v>
                </c:pt>
                <c:pt idx="7">
                  <c:v>5368.3318853171086</c:v>
                </c:pt>
                <c:pt idx="8">
                  <c:v>5536.5693793103446</c:v>
                </c:pt>
                <c:pt idx="9">
                  <c:v>6030.3296351084909</c:v>
                </c:pt>
              </c:numCache>
            </c:numRef>
          </c:val>
          <c:smooth val="0"/>
        </c:ser>
        <c:ser>
          <c:idx val="4"/>
          <c:order val="4"/>
          <c:tx>
            <c:v>35 and above</c:v>
          </c:tx>
          <c:dLbls>
            <c:dLbl>
              <c:idx val="2"/>
              <c:layout>
                <c:manualLayout>
                  <c:x val="-1.4340773823638805E-3"/>
                  <c:y val="8.65176443766032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094564949626005E-2"/>
                  <c:y val="2.4881533533156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6676323333324348E-17"/>
                  <c:y val="7.46446005994686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1.1535685916880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[1]Sheet1!$H$1:$H$11</c:f>
              <c:numCache>
                <c:formatCode>General</c:formatCod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numCache>
            </c:numRef>
          </c:cat>
          <c:val>
            <c:numRef>
              <c:f>'[1]Best Estimates'!$C$173:$C$182</c:f>
              <c:numCache>
                <c:formatCode>General</c:formatCode>
                <c:ptCount val="10"/>
                <c:pt idx="0">
                  <c:v>3908.967458846615</c:v>
                </c:pt>
                <c:pt idx="1">
                  <c:v>3929.7057696187126</c:v>
                </c:pt>
                <c:pt idx="2">
                  <c:v>4165.6368959793435</c:v>
                </c:pt>
                <c:pt idx="3">
                  <c:v>3791.7414934059207</c:v>
                </c:pt>
                <c:pt idx="4">
                  <c:v>3562.5728197255989</c:v>
                </c:pt>
                <c:pt idx="5">
                  <c:v>3553.2684238321567</c:v>
                </c:pt>
                <c:pt idx="6">
                  <c:v>3587.8739316239312</c:v>
                </c:pt>
                <c:pt idx="7">
                  <c:v>3723.2991906351472</c:v>
                </c:pt>
                <c:pt idx="8">
                  <c:v>3697.2590344827599</c:v>
                </c:pt>
                <c:pt idx="9">
                  <c:v>3792.0520216962518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550208"/>
        <c:axId val="83551744"/>
      </c:lineChart>
      <c:catAx>
        <c:axId val="8355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/>
            </a:pPr>
            <a:endParaRPr lang="en-US"/>
          </a:p>
        </c:txPr>
        <c:crossAx val="83551744"/>
        <c:crosses val="autoZero"/>
        <c:auto val="1"/>
        <c:lblAlgn val="ctr"/>
        <c:lblOffset val="100"/>
        <c:noMultiLvlLbl val="0"/>
      </c:catAx>
      <c:valAx>
        <c:axId val="8355174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35502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5546187558360612E-2"/>
          <c:y val="0.92495298467708997"/>
          <c:w val="0.80664210704671202"/>
          <c:h val="7.4865987472637827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64955252967921"/>
          <c:y val="0.15256283039230809"/>
          <c:w val="0.86415752693495296"/>
          <c:h val="0.69004114478755496"/>
        </c:manualLayout>
      </c:layout>
      <c:barChart>
        <c:barDir val="col"/>
        <c:grouping val="stacked"/>
        <c:varyColors val="0"/>
        <c:ser>
          <c:idx val="0"/>
          <c:order val="0"/>
          <c:tx>
            <c:v>US Citizen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[1]Demographics!$U$122:$U$131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[1]Demographics!$O$122:$O$131</c:f>
              <c:numCache>
                <c:formatCode>General</c:formatCode>
                <c:ptCount val="10"/>
                <c:pt idx="0">
                  <c:v>17399.709028485486</c:v>
                </c:pt>
                <c:pt idx="1">
                  <c:v>15512.747616460008</c:v>
                </c:pt>
                <c:pt idx="2">
                  <c:v>16767.141450916908</c:v>
                </c:pt>
                <c:pt idx="3">
                  <c:v>16554.105426639857</c:v>
                </c:pt>
                <c:pt idx="4">
                  <c:v>16255.737040835384</c:v>
                </c:pt>
                <c:pt idx="5">
                  <c:v>16158.963126569319</c:v>
                </c:pt>
                <c:pt idx="6">
                  <c:v>16404.486398413184</c:v>
                </c:pt>
                <c:pt idx="7">
                  <c:v>17781.714114407518</c:v>
                </c:pt>
                <c:pt idx="8">
                  <c:v>19797.329966861245</c:v>
                </c:pt>
                <c:pt idx="9">
                  <c:v>22235.52559055118</c:v>
                </c:pt>
              </c:numCache>
            </c:numRef>
          </c:val>
        </c:ser>
        <c:ser>
          <c:idx val="1"/>
          <c:order val="1"/>
          <c:tx>
            <c:v>Permanent Resident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[1]Demographics!$U$122:$U$131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[1]Demographics!$P$122:$P$131</c:f>
              <c:numCache>
                <c:formatCode>General</c:formatCode>
                <c:ptCount val="10"/>
                <c:pt idx="0">
                  <c:v>3353.7067753875867</c:v>
                </c:pt>
                <c:pt idx="1">
                  <c:v>2860.5406807291292</c:v>
                </c:pt>
                <c:pt idx="2">
                  <c:v>3339.4289374325822</c:v>
                </c:pt>
                <c:pt idx="3">
                  <c:v>3312.5967476703822</c:v>
                </c:pt>
                <c:pt idx="4">
                  <c:v>3009.2715830691782</c:v>
                </c:pt>
                <c:pt idx="5">
                  <c:v>2857.843811029481</c:v>
                </c:pt>
                <c:pt idx="6">
                  <c:v>2737.5703220931373</c:v>
                </c:pt>
                <c:pt idx="7">
                  <c:v>2880.4445727482712</c:v>
                </c:pt>
                <c:pt idx="8">
                  <c:v>2691.6905475777212</c:v>
                </c:pt>
                <c:pt idx="9">
                  <c:v>2540.5750492125999</c:v>
                </c:pt>
              </c:numCache>
            </c:numRef>
          </c:val>
        </c:ser>
        <c:ser>
          <c:idx val="2"/>
          <c:order val="2"/>
          <c:tx>
            <c:v>Temp. Resident</c:v>
          </c:tx>
          <c:invertIfNegative val="0"/>
          <c:cat>
            <c:numRef>
              <c:f>[1]Demographics!$U$122:$U$131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[1]Demographics!$Q$122:$Q$131</c:f>
              <c:numCache>
                <c:formatCode>General</c:formatCode>
                <c:ptCount val="10"/>
                <c:pt idx="0">
                  <c:v>58.87827906228199</c:v>
                </c:pt>
                <c:pt idx="1">
                  <c:v>52.777503334486013</c:v>
                </c:pt>
                <c:pt idx="2">
                  <c:v>56.386281912980948</c:v>
                </c:pt>
                <c:pt idx="3">
                  <c:v>56.229307509592488</c:v>
                </c:pt>
                <c:pt idx="4">
                  <c:v>44.972869662502184</c:v>
                </c:pt>
                <c:pt idx="5">
                  <c:v>39.678833813819402</c:v>
                </c:pt>
                <c:pt idx="6">
                  <c:v>29.907905922357632</c:v>
                </c:pt>
                <c:pt idx="7">
                  <c:v>29.475262035885567</c:v>
                </c:pt>
                <c:pt idx="8">
                  <c:v>28.478302035663475</c:v>
                </c:pt>
                <c:pt idx="9">
                  <c:v>21.02017716535433</c:v>
                </c:pt>
              </c:numCache>
            </c:numRef>
          </c:val>
        </c:ser>
        <c:ser>
          <c:idx val="3"/>
          <c:order val="3"/>
          <c:tx>
            <c:v>Refugee</c:v>
          </c:tx>
          <c:invertIfNegative val="0"/>
          <c:cat>
            <c:numRef>
              <c:f>[1]Demographics!$U$122:$U$131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[1]Demographics!$R$122:$R$131</c:f>
              <c:numCache>
                <c:formatCode>General</c:formatCode>
                <c:ptCount val="10"/>
                <c:pt idx="0">
                  <c:v>93.02768091840565</c:v>
                </c:pt>
                <c:pt idx="1">
                  <c:v>95.959096971792732</c:v>
                </c:pt>
                <c:pt idx="2">
                  <c:v>121.52215929521772</c:v>
                </c:pt>
                <c:pt idx="3">
                  <c:v>194.33637858578504</c:v>
                </c:pt>
                <c:pt idx="4">
                  <c:v>212.15462427745658</c:v>
                </c:pt>
                <c:pt idx="5">
                  <c:v>218.71747419324785</c:v>
                </c:pt>
                <c:pt idx="6">
                  <c:v>246.24175876074386</c:v>
                </c:pt>
                <c:pt idx="7">
                  <c:v>254.09708651625533</c:v>
                </c:pt>
                <c:pt idx="8">
                  <c:v>214.07827047498819</c:v>
                </c:pt>
                <c:pt idx="9">
                  <c:v>156.69586614173218</c:v>
                </c:pt>
              </c:numCache>
            </c:numRef>
          </c:val>
        </c:ser>
        <c:ser>
          <c:idx val="4"/>
          <c:order val="4"/>
          <c:tx>
            <c:v>Student Visa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[1]Demographics!$U$122:$U$131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[1]Demographics!$S$122:$S$131</c:f>
              <c:numCache>
                <c:formatCode>General</c:formatCode>
                <c:ptCount val="10"/>
                <c:pt idx="0">
                  <c:v>428.63387157341384</c:v>
                </c:pt>
                <c:pt idx="1">
                  <c:v>366.56375043224756</c:v>
                </c:pt>
                <c:pt idx="2">
                  <c:v>381.0934915498022</c:v>
                </c:pt>
                <c:pt idx="3">
                  <c:v>345.2676776904807</c:v>
                </c:pt>
                <c:pt idx="4">
                  <c:v>268.85954689539432</c:v>
                </c:pt>
                <c:pt idx="5">
                  <c:v>238.0730028829164</c:v>
                </c:pt>
                <c:pt idx="6">
                  <c:v>298.08212902616395</c:v>
                </c:pt>
                <c:pt idx="7">
                  <c:v>429.93227038550367</c:v>
                </c:pt>
                <c:pt idx="8">
                  <c:v>603.93640523907254</c:v>
                </c:pt>
                <c:pt idx="9">
                  <c:v>685.06668307086613</c:v>
                </c:pt>
              </c:numCache>
            </c:numRef>
          </c:val>
        </c:ser>
        <c:ser>
          <c:idx val="5"/>
          <c:order val="5"/>
          <c:tx>
            <c:v>Other</c:v>
          </c:tx>
          <c:invertIfNegative val="0"/>
          <c:dLbls>
            <c:dLbl>
              <c:idx val="0"/>
              <c:layout>
                <c:manualLayout>
                  <c:x val="-5.7881137893037718E-3"/>
                  <c:y val="-2.218377422856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1576227578607504E-2"/>
                  <c:y val="-2.1746649071032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576227578607604E-2"/>
                  <c:y val="-5.5459435571420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6821706839556503E-3"/>
                  <c:y val="-5.5459435571419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7364341367911307E-2"/>
                  <c:y val="-5.5459435571420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7364341367911307E-2"/>
                  <c:y val="-1.3864858892855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7364341367911408E-2"/>
                  <c:y val="-2.77297177857100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7364341367911307E-2"/>
                  <c:y val="-2.77297177857100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7364341367911408E-2"/>
                  <c:y val="-5.5459435571420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5917312920585507E-2"/>
                  <c:y val="-2.77297177857102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[1]Demographics!$U$122:$U$131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[1]Demographics!$T$122:$T$131</c:f>
              <c:numCache>
                <c:formatCode>General</c:formatCode>
                <c:ptCount val="10"/>
                <c:pt idx="0">
                  <c:v>617.04436457271652</c:v>
                </c:pt>
                <c:pt idx="1">
                  <c:v>536.41135207232151</c:v>
                </c:pt>
                <c:pt idx="2">
                  <c:v>963.42767889248159</c:v>
                </c:pt>
                <c:pt idx="3">
                  <c:v>1133.464461903892</c:v>
                </c:pt>
                <c:pt idx="4">
                  <c:v>1182.0043352601158</c:v>
                </c:pt>
                <c:pt idx="5">
                  <c:v>1299.723751511206</c:v>
                </c:pt>
                <c:pt idx="6">
                  <c:v>1392.7114857844531</c:v>
                </c:pt>
                <c:pt idx="7">
                  <c:v>1509.3366939065561</c:v>
                </c:pt>
                <c:pt idx="8">
                  <c:v>1556.4865078112703</c:v>
                </c:pt>
                <c:pt idx="9">
                  <c:v>1542.116633858268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597568"/>
        <c:axId val="85020672"/>
      </c:barChart>
      <c:catAx>
        <c:axId val="8359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5020672"/>
        <c:crosses val="autoZero"/>
        <c:auto val="1"/>
        <c:lblAlgn val="ctr"/>
        <c:lblOffset val="100"/>
        <c:noMultiLvlLbl val="0"/>
      </c:catAx>
      <c:valAx>
        <c:axId val="8502067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3597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92205957603427946"/>
          <c:w val="0.99980470812923394"/>
          <c:h val="6.8560021791806702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51562967328903"/>
          <c:y val="0.13866666666666699"/>
          <c:w val="0.88971892790277995"/>
          <c:h val="0.72740294615340606"/>
        </c:manualLayout>
      </c:layout>
      <c:barChart>
        <c:barDir val="col"/>
        <c:grouping val="stacked"/>
        <c:varyColors val="0"/>
        <c:ser>
          <c:idx val="0"/>
          <c:order val="0"/>
          <c:tx>
            <c:v>Asian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[1]Sheet1!$H$20:$H$29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[1]Sheet1!$I$20:$I$29</c:f>
              <c:numCache>
                <c:formatCode>General</c:formatCode>
                <c:ptCount val="10"/>
                <c:pt idx="0">
                  <c:v>3534.7744068681482</c:v>
                </c:pt>
                <c:pt idx="1">
                  <c:v>3391.3527604111482</c:v>
                </c:pt>
                <c:pt idx="2">
                  <c:v>3978.3200395052472</c:v>
                </c:pt>
                <c:pt idx="3">
                  <c:v>4199.6754816773819</c:v>
                </c:pt>
                <c:pt idx="4">
                  <c:v>3925.866854442163</c:v>
                </c:pt>
                <c:pt idx="5">
                  <c:v>3956.6742200171739</c:v>
                </c:pt>
                <c:pt idx="6">
                  <c:v>3996.8395449783038</c:v>
                </c:pt>
                <c:pt idx="7">
                  <c:v>4584.9776238929717</c:v>
                </c:pt>
                <c:pt idx="8">
                  <c:v>4766.8980222999944</c:v>
                </c:pt>
                <c:pt idx="9">
                  <c:v>5061.2690133607402</c:v>
                </c:pt>
              </c:numCache>
            </c:numRef>
          </c:val>
        </c:ser>
        <c:ser>
          <c:idx val="1"/>
          <c:order val="1"/>
          <c:tx>
            <c:v>Black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[1]Sheet1!$J$20:$J$29</c:f>
              <c:numCache>
                <c:formatCode>General</c:formatCode>
                <c:ptCount val="10"/>
                <c:pt idx="0">
                  <c:v>492.78014966065217</c:v>
                </c:pt>
                <c:pt idx="1">
                  <c:v>496.79622761470802</c:v>
                </c:pt>
                <c:pt idx="2">
                  <c:v>461.81470159431956</c:v>
                </c:pt>
                <c:pt idx="3">
                  <c:v>468.1037023044957</c:v>
                </c:pt>
                <c:pt idx="4">
                  <c:v>487.60447796820415</c:v>
                </c:pt>
                <c:pt idx="5">
                  <c:v>496.44594981394931</c:v>
                </c:pt>
                <c:pt idx="6">
                  <c:v>496.05044155066685</c:v>
                </c:pt>
                <c:pt idx="7">
                  <c:v>478.65743357829189</c:v>
                </c:pt>
                <c:pt idx="8">
                  <c:v>492.28908602588132</c:v>
                </c:pt>
                <c:pt idx="9">
                  <c:v>616.57091469681404</c:v>
                </c:pt>
              </c:numCache>
            </c:numRef>
          </c:val>
        </c:ser>
        <c:ser>
          <c:idx val="2"/>
          <c:order val="2"/>
          <c:tx>
            <c:v>Hispanic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[1]Sheet1!$K$20:$K$29</c:f>
              <c:numCache>
                <c:formatCode>General</c:formatCode>
                <c:ptCount val="10"/>
                <c:pt idx="0">
                  <c:v>17237.118568362286</c:v>
                </c:pt>
                <c:pt idx="1">
                  <c:v>14881.305181731459</c:v>
                </c:pt>
                <c:pt idx="2">
                  <c:v>16498.177632507108</c:v>
                </c:pt>
                <c:pt idx="3">
                  <c:v>16270.42803173404</c:v>
                </c:pt>
                <c:pt idx="4">
                  <c:v>15965.792619468159</c:v>
                </c:pt>
                <c:pt idx="5">
                  <c:v>15755.208663295489</c:v>
                </c:pt>
                <c:pt idx="6">
                  <c:v>15989.464551214922</c:v>
                </c:pt>
                <c:pt idx="7">
                  <c:v>17177.764744676861</c:v>
                </c:pt>
                <c:pt idx="8">
                  <c:v>18964.272157564901</c:v>
                </c:pt>
                <c:pt idx="9">
                  <c:v>20709.998458376096</c:v>
                </c:pt>
              </c:numCache>
            </c:numRef>
          </c:val>
        </c:ser>
        <c:ser>
          <c:idx val="3"/>
          <c:order val="3"/>
          <c:tx>
            <c:v>White</c:v>
          </c:tx>
          <c:invertIfNegative val="0"/>
          <c:dLbls>
            <c:dLbl>
              <c:idx val="0"/>
              <c:layout>
                <c:manualLayout>
                  <c:x val="1.6034029984047005E-2"/>
                  <c:y val="1.11647151004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232478911618604E-2"/>
                  <c:y val="1.9239576911151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099915494158408E-2"/>
                  <c:y val="1.9239576911151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166593401507103E-2"/>
                  <c:y val="1.116471510043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166593401507103E-2"/>
                  <c:y val="1.3856335704008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7347670250896309E-3"/>
                  <c:y val="1.156278032060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9230657968362402E-2"/>
                  <c:y val="1.6945977055100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5.7347670250896309E-3"/>
                  <c:y val="1.156278032060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2163861986622901E-2"/>
                  <c:y val="1.1562735847956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0035842293906803E-2"/>
                  <c:y val="8.6720852404523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[1]Sheet1!$L$20:$L$29</c:f>
              <c:numCache>
                <c:formatCode>General</c:formatCode>
                <c:ptCount val="10"/>
                <c:pt idx="0">
                  <c:v>529.70682754220081</c:v>
                </c:pt>
                <c:pt idx="1">
                  <c:v>462.92375755006719</c:v>
                </c:pt>
                <c:pt idx="2">
                  <c:v>526.9163335371336</c:v>
                </c:pt>
                <c:pt idx="3">
                  <c:v>515.01605591235341</c:v>
                </c:pt>
                <c:pt idx="4">
                  <c:v>456.56599990452065</c:v>
                </c:pt>
                <c:pt idx="5">
                  <c:v>452.75870623032171</c:v>
                </c:pt>
                <c:pt idx="6">
                  <c:v>466.56124332684732</c:v>
                </c:pt>
                <c:pt idx="7">
                  <c:v>473.26714716412289</c:v>
                </c:pt>
                <c:pt idx="8">
                  <c:v>494.31496703833403</c:v>
                </c:pt>
                <c:pt idx="9">
                  <c:v>629.54085303186014</c:v>
                </c:pt>
              </c:numCache>
            </c:numRef>
          </c:val>
        </c:ser>
        <c:ser>
          <c:idx val="4"/>
          <c:order val="4"/>
          <c:tx>
            <c:v>Other</c:v>
          </c:tx>
          <c:invertIfNegative val="0"/>
          <c:dLbls>
            <c:dLbl>
              <c:idx val="0"/>
              <c:layout>
                <c:manualLayout>
                  <c:x val="-8.6021505376344311E-3"/>
                  <c:y val="-8.6720852404523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6021505376344311E-3"/>
                  <c:y val="-5.78139016030159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6021505376344311E-3"/>
                  <c:y val="-2.89069508015078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469534050179201E-2"/>
                  <c:y val="-8.6720852404523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0035842293906803E-2"/>
                  <c:y val="-8.6720852404523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57706093189964E-2"/>
                  <c:y val="-8.6720852404523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8.6021505376344311E-3"/>
                  <c:y val="-1.156278032060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336917562724004E-2"/>
                  <c:y val="-2.89069508015078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469534050179201E-2"/>
                  <c:y val="-2.89069508015078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0035842293906803E-2"/>
                  <c:y val="-1.156278032060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[1]Sheet1!$M$20:$M$29</c:f>
              <c:numCache>
                <c:formatCode>General</c:formatCode>
                <c:ptCount val="10"/>
                <c:pt idx="0">
                  <c:v>156.62004756656421</c:v>
                </c:pt>
                <c:pt idx="1">
                  <c:v>140.62207269259301</c:v>
                </c:pt>
                <c:pt idx="2">
                  <c:v>163.7712928561352</c:v>
                </c:pt>
                <c:pt idx="3">
                  <c:v>142.77672837174117</c:v>
                </c:pt>
                <c:pt idx="4">
                  <c:v>137.17004821692839</c:v>
                </c:pt>
                <c:pt idx="5">
                  <c:v>151.91246064306839</c:v>
                </c:pt>
                <c:pt idx="6">
                  <c:v>160.08421892930198</c:v>
                </c:pt>
                <c:pt idx="7">
                  <c:v>170.33305068777099</c:v>
                </c:pt>
                <c:pt idx="8">
                  <c:v>174.22576707088757</c:v>
                </c:pt>
                <c:pt idx="9">
                  <c:v>163.62076053442959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402368"/>
        <c:axId val="85403904"/>
      </c:barChart>
      <c:catAx>
        <c:axId val="8540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5403904"/>
        <c:crosses val="autoZero"/>
        <c:auto val="1"/>
        <c:lblAlgn val="ctr"/>
        <c:lblOffset val="100"/>
        <c:noMultiLvlLbl val="0"/>
      </c:catAx>
      <c:valAx>
        <c:axId val="8540390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54023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6.5032876600262496E-2"/>
          <c:y val="0.9312723290593079"/>
          <c:w val="0.84235730277087706"/>
          <c:h val="6.6064450113567305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>
                <a:latin typeface="Georgia" panose="02040502050405020303" pitchFamily="18" charset="0"/>
              </a:rPr>
              <a:t>% Enrolled by Gender: Fall 2000 - 2009</a:t>
            </a:r>
          </a:p>
        </c:rich>
      </c:tx>
      <c:layout>
        <c:manualLayout>
          <c:xMode val="edge"/>
          <c:yMode val="edge"/>
          <c:x val="0.27264712734477248"/>
          <c:y val="1.316188748513846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3828255698134007E-2"/>
          <c:y val="0.11996183418652902"/>
          <c:w val="0.88763755374136488"/>
          <c:h val="0.72888048023230401"/>
        </c:manualLayout>
      </c:layout>
      <c:barChart>
        <c:barDir val="col"/>
        <c:grouping val="percentStacked"/>
        <c:varyColors val="0"/>
        <c:ser>
          <c:idx val="0"/>
          <c:order val="0"/>
          <c:tx>
            <c:v>Females</c:v>
          </c:tx>
          <c:spPr>
            <a:solidFill>
              <a:srgbClr val="CC3366"/>
            </a:solidFill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[1]Sheet1!$H$47:$H$56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[1]Sheet1!$I$47:$I$56</c:f>
              <c:numCache>
                <c:formatCode>General</c:formatCode>
                <c:ptCount val="10"/>
                <c:pt idx="0">
                  <c:v>13534.017799699739</c:v>
                </c:pt>
                <c:pt idx="1">
                  <c:v>12169.580280438429</c:v>
                </c:pt>
                <c:pt idx="2">
                  <c:v>13634.702434423289</c:v>
                </c:pt>
                <c:pt idx="3">
                  <c:v>13576.375091307478</c:v>
                </c:pt>
                <c:pt idx="4">
                  <c:v>13335.25837721957</c:v>
                </c:pt>
                <c:pt idx="5">
                  <c:v>13115.518222387509</c:v>
                </c:pt>
                <c:pt idx="6">
                  <c:v>13217.542870632702</c:v>
                </c:pt>
                <c:pt idx="7">
                  <c:v>14239.48781137605</c:v>
                </c:pt>
                <c:pt idx="8">
                  <c:v>15222.249250670471</c:v>
                </c:pt>
                <c:pt idx="9">
                  <c:v>16339.741512616903</c:v>
                </c:pt>
              </c:numCache>
            </c:numRef>
          </c:val>
        </c:ser>
        <c:ser>
          <c:idx val="1"/>
          <c:order val="1"/>
          <c:tx>
            <c:v>Males</c:v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[1]Sheet1!$H$47:$H$56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[1]Sheet1!$J$47:$J$56</c:f>
              <c:numCache>
                <c:formatCode>General</c:formatCode>
                <c:ptCount val="10"/>
                <c:pt idx="0">
                  <c:v>8416.9822003002355</c:v>
                </c:pt>
                <c:pt idx="1">
                  <c:v>7203.4197195615734</c:v>
                </c:pt>
                <c:pt idx="2">
                  <c:v>7994.297565576715</c:v>
                </c:pt>
                <c:pt idx="3">
                  <c:v>8019.6249086924854</c:v>
                </c:pt>
                <c:pt idx="4">
                  <c:v>7637.7416227804451</c:v>
                </c:pt>
                <c:pt idx="5">
                  <c:v>7697.4817776124755</c:v>
                </c:pt>
                <c:pt idx="6">
                  <c:v>7891.4571293673334</c:v>
                </c:pt>
                <c:pt idx="7">
                  <c:v>8645.5121886239431</c:v>
                </c:pt>
                <c:pt idx="8">
                  <c:v>9669.7507493295489</c:v>
                </c:pt>
                <c:pt idx="9">
                  <c:v>10841.258487383149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454848"/>
        <c:axId val="85456384"/>
      </c:barChart>
      <c:catAx>
        <c:axId val="85454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5456384"/>
        <c:crosses val="autoZero"/>
        <c:auto val="1"/>
        <c:lblAlgn val="ctr"/>
        <c:lblOffset val="100"/>
        <c:noMultiLvlLbl val="0"/>
      </c:catAx>
      <c:valAx>
        <c:axId val="854563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5454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7624375403631291"/>
          <c:y val="0.92820845456735701"/>
          <c:w val="0.48469019906215205"/>
          <c:h val="7.0233063665986112E-2"/>
        </c:manualLayout>
      </c:layout>
      <c:overlay val="0"/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147273722793"/>
          <c:y val="0.14605400289550602"/>
          <c:w val="0.86785101084298111"/>
          <c:h val="0.70178095609649516"/>
        </c:manualLayout>
      </c:layout>
      <c:barChart>
        <c:barDir val="col"/>
        <c:grouping val="percentStacked"/>
        <c:varyColors val="0"/>
        <c:ser>
          <c:idx val="0"/>
          <c:order val="0"/>
          <c:tx>
            <c:v>English Speakers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'C:\DOCUME~1\hroch\LOCALS~1\Temp\[enrollment-by-home-language.xls]Best Estimates'!$A$12:$A$21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'C:\DOCUME~1\hroch\LOCALS~1\Temp\[enrollment-by-home-language.xls]Best Estimates'!$M$221:$M$230</c:f>
              <c:numCache>
                <c:formatCode>General</c:formatCode>
                <c:ptCount val="10"/>
                <c:pt idx="0">
                  <c:v>72036.631185118837</c:v>
                </c:pt>
                <c:pt idx="1">
                  <c:v>76595.092757388775</c:v>
                </c:pt>
                <c:pt idx="2">
                  <c:v>81532.125062416089</c:v>
                </c:pt>
                <c:pt idx="3">
                  <c:v>77644.983777688307</c:v>
                </c:pt>
                <c:pt idx="4">
                  <c:v>73262.906786758045</c:v>
                </c:pt>
                <c:pt idx="5">
                  <c:v>74233.049598764905</c:v>
                </c:pt>
                <c:pt idx="6">
                  <c:v>75919.749788788409</c:v>
                </c:pt>
                <c:pt idx="7">
                  <c:v>81667.502281759153</c:v>
                </c:pt>
                <c:pt idx="8">
                  <c:v>93302.461901215967</c:v>
                </c:pt>
                <c:pt idx="9">
                  <c:v>100092.42355700748</c:v>
                </c:pt>
              </c:numCache>
            </c:numRef>
          </c:val>
        </c:ser>
        <c:ser>
          <c:idx val="1"/>
          <c:order val="1"/>
          <c:tx>
            <c:v>Spanish Speakers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'C:\DOCUME~1\hroch\LOCALS~1\Temp\[enrollment-by-home-language.xls]Best Estimates'!$A$12:$A$21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'C:\DOCUME~1\hroch\LOCALS~1\Temp\[enrollment-by-home-language.xls]Best Estimates'!$N$221:$N$230</c:f>
              <c:numCache>
                <c:formatCode>General</c:formatCode>
                <c:ptCount val="10"/>
                <c:pt idx="0">
                  <c:v>22836.49022500922</c:v>
                </c:pt>
                <c:pt idx="1">
                  <c:v>23906.071938941186</c:v>
                </c:pt>
                <c:pt idx="2">
                  <c:v>25415.522028039148</c:v>
                </c:pt>
                <c:pt idx="3">
                  <c:v>24133.373048731348</c:v>
                </c:pt>
                <c:pt idx="4">
                  <c:v>22648.090717984651</c:v>
                </c:pt>
                <c:pt idx="5">
                  <c:v>22463.803208184156</c:v>
                </c:pt>
                <c:pt idx="6">
                  <c:v>21771.793541615098</c:v>
                </c:pt>
                <c:pt idx="7">
                  <c:v>21825.962663565919</c:v>
                </c:pt>
                <c:pt idx="8">
                  <c:v>23389.765627770099</c:v>
                </c:pt>
                <c:pt idx="9">
                  <c:v>21810.984334422406</c:v>
                </c:pt>
              </c:numCache>
            </c:numRef>
          </c:val>
        </c:ser>
        <c:ser>
          <c:idx val="2"/>
          <c:order val="2"/>
          <c:tx>
            <c:v>Other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'C:\DOCUME~1\hroch\LOCALS~1\Temp\[enrollment-by-home-language.xls]Best Estimates'!$A$12:$A$21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'C:\DOCUME~1\hroch\LOCALS~1\Temp\[enrollment-by-home-language.xls]Best Estimates'!$O$221:$O$230</c:f>
              <c:numCache>
                <c:formatCode>General</c:formatCode>
                <c:ptCount val="10"/>
                <c:pt idx="0">
                  <c:v>15976.878589871929</c:v>
                </c:pt>
                <c:pt idx="1">
                  <c:v>17316.83530367001</c:v>
                </c:pt>
                <c:pt idx="2">
                  <c:v>19392.35290954485</c:v>
                </c:pt>
                <c:pt idx="3">
                  <c:v>18849.643173580338</c:v>
                </c:pt>
                <c:pt idx="4">
                  <c:v>17603.002495257322</c:v>
                </c:pt>
                <c:pt idx="5">
                  <c:v>17188.147193050921</c:v>
                </c:pt>
                <c:pt idx="6">
                  <c:v>16657.45666959661</c:v>
                </c:pt>
                <c:pt idx="7">
                  <c:v>18084.53505467463</c:v>
                </c:pt>
                <c:pt idx="8">
                  <c:v>17822.77247101373</c:v>
                </c:pt>
                <c:pt idx="9">
                  <c:v>17536.592108569999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598208"/>
        <c:axId val="85599744"/>
      </c:barChart>
      <c:catAx>
        <c:axId val="8559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599744"/>
        <c:crosses val="autoZero"/>
        <c:auto val="1"/>
        <c:lblAlgn val="ctr"/>
        <c:lblOffset val="100"/>
        <c:noMultiLvlLbl val="0"/>
      </c:catAx>
      <c:valAx>
        <c:axId val="855997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598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2197887503018111E-2"/>
          <c:y val="0.9113223711673839"/>
          <c:w val="0.89414415498060495"/>
          <c:h val="8.6323652029956427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b="1" dirty="0" smtClean="0">
                <a:effectLst/>
                <a:latin typeface="Georgia" panose="02040502050405020303" pitchFamily="18" charset="0"/>
              </a:rPr>
              <a:t># Enrolled by Educational Attainment: Fall 2000 - 2009</a:t>
            </a:r>
            <a:endParaRPr lang="en-US" sz="1700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1965267052745142"/>
          <c:y val="2.962196478230400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5215594984323706E-2"/>
          <c:y val="0.13556667623807797"/>
          <c:w val="0.64136250173893883"/>
          <c:h val="0.74531207722544202"/>
        </c:manualLayout>
      </c:layout>
      <c:lineChart>
        <c:grouping val="standard"/>
        <c:varyColors val="0"/>
        <c:ser>
          <c:idx val="0"/>
          <c:order val="0"/>
          <c:tx>
            <c:v>U.S. High School Graduate</c:v>
          </c:tx>
          <c:dLbls>
            <c:dLbl>
              <c:idx val="3"/>
              <c:layout>
                <c:manualLayout>
                  <c:x val="0"/>
                  <c:y val="-2.41545893719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2651821862348202E-3"/>
                  <c:y val="2.41545893719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0607287449393312E-3"/>
                  <c:y val="-1.2077294685990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8914269191846299E-2"/>
                  <c:y val="-1.54521518642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'[1]Best Estimates'!$L$8:$L$17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Estimates'!$M$8:$M$17</c:f>
              <c:numCache>
                <c:formatCode>General</c:formatCode>
                <c:ptCount val="10"/>
                <c:pt idx="0">
                  <c:v>7315.8082273846803</c:v>
                </c:pt>
                <c:pt idx="1">
                  <c:v>8012.0701586922796</c:v>
                </c:pt>
                <c:pt idx="2">
                  <c:v>8479.6196706769424</c:v>
                </c:pt>
                <c:pt idx="3">
                  <c:v>8009.1892712550716</c:v>
                </c:pt>
                <c:pt idx="4">
                  <c:v>7887.2099071207385</c:v>
                </c:pt>
                <c:pt idx="5">
                  <c:v>8014.9293279875528</c:v>
                </c:pt>
                <c:pt idx="6">
                  <c:v>7852.5688845520544</c:v>
                </c:pt>
                <c:pt idx="7">
                  <c:v>8203.6252918986902</c:v>
                </c:pt>
                <c:pt idx="8">
                  <c:v>8866.0714032391534</c:v>
                </c:pt>
                <c:pt idx="9">
                  <c:v>9290.7420814479647</c:v>
                </c:pt>
              </c:numCache>
            </c:numRef>
          </c:val>
          <c:smooth val="0"/>
        </c:ser>
        <c:ser>
          <c:idx val="1"/>
          <c:order val="1"/>
          <c:tx>
            <c:v>Foreign High School Graduate</c:v>
          </c:tx>
          <c:dLbls>
            <c:dLbl>
              <c:idx val="0"/>
              <c:layout>
                <c:manualLayout>
                  <c:x val="-1.1386639676113405E-2"/>
                  <c:y val="-1.5096618357488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0607287449392913E-3"/>
                  <c:y val="-1.5096618357487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4154589371980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9.05797101449275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1135265700483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6389477600073041E-17"/>
                  <c:y val="-1.5096618357487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3131415353477007E-2"/>
                  <c:y val="-3.6055021016548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'[1]Best Estimates'!$L$8:$L$17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'[1]Best Estimates'!$N$8:$N$17</c:f>
              <c:numCache>
                <c:formatCode>General</c:formatCode>
                <c:ptCount val="10"/>
                <c:pt idx="0">
                  <c:v>1815.741885625966</c:v>
                </c:pt>
                <c:pt idx="1">
                  <c:v>1643.9080730701244</c:v>
                </c:pt>
                <c:pt idx="2">
                  <c:v>1769.7732887526699</c:v>
                </c:pt>
                <c:pt idx="3">
                  <c:v>1813.6734865078965</c:v>
                </c:pt>
                <c:pt idx="4">
                  <c:v>1528.2011232179698</c:v>
                </c:pt>
                <c:pt idx="5">
                  <c:v>1519.9794017134029</c:v>
                </c:pt>
                <c:pt idx="6">
                  <c:v>1542.6698468730606</c:v>
                </c:pt>
                <c:pt idx="7">
                  <c:v>1724.2910635188807</c:v>
                </c:pt>
                <c:pt idx="8">
                  <c:v>1822.1792935444578</c:v>
                </c:pt>
                <c:pt idx="9">
                  <c:v>1789.8235694091552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'[1]Best Estimates'!$O$7</c:f>
              <c:strCache>
                <c:ptCount val="1"/>
                <c:pt idx="0">
                  <c:v>High School Equivalency, Proficiency Certificate, etc.</c:v>
                </c:pt>
              </c:strCache>
            </c:strRef>
          </c:tx>
          <c:val>
            <c:numRef>
              <c:f>'[1]Best Estimates'!$O$8:$O$17</c:f>
              <c:numCache>
                <c:formatCode>General</c:formatCode>
                <c:ptCount val="10"/>
                <c:pt idx="0">
                  <c:v>1032.8995363214829</c:v>
                </c:pt>
                <c:pt idx="1">
                  <c:v>1057.5393475116507</c:v>
                </c:pt>
                <c:pt idx="2">
                  <c:v>1275.6027677161701</c:v>
                </c:pt>
                <c:pt idx="3">
                  <c:v>1265.1429370368626</c:v>
                </c:pt>
                <c:pt idx="4">
                  <c:v>1194.9767676282834</c:v>
                </c:pt>
                <c:pt idx="5">
                  <c:v>953.88450915219323</c:v>
                </c:pt>
                <c:pt idx="6">
                  <c:v>976.75571244573769</c:v>
                </c:pt>
                <c:pt idx="7">
                  <c:v>1014.7191652586881</c:v>
                </c:pt>
                <c:pt idx="8">
                  <c:v>1087.4458790093381</c:v>
                </c:pt>
                <c:pt idx="9">
                  <c:v>1170.1944315213095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'[1]Best Estimates'!$P$7</c:f>
              <c:strCache>
                <c:ptCount val="1"/>
                <c:pt idx="0">
                  <c:v>Concurrent High School Student</c:v>
                </c:pt>
              </c:strCache>
            </c:strRef>
          </c:tx>
          <c:val>
            <c:numRef>
              <c:f>'[1]Best Estimates'!$P$8:$P$17</c:f>
              <c:numCache>
                <c:formatCode>General</c:formatCode>
                <c:ptCount val="10"/>
                <c:pt idx="0">
                  <c:v>589.3307573415766</c:v>
                </c:pt>
                <c:pt idx="1">
                  <c:v>573.9148765200631</c:v>
                </c:pt>
                <c:pt idx="2">
                  <c:v>893.92634902944178</c:v>
                </c:pt>
                <c:pt idx="3">
                  <c:v>775.9945938388405</c:v>
                </c:pt>
                <c:pt idx="4">
                  <c:v>609.06566505064086</c:v>
                </c:pt>
                <c:pt idx="5">
                  <c:v>888.60334254014424</c:v>
                </c:pt>
                <c:pt idx="6">
                  <c:v>740.11901922434754</c:v>
                </c:pt>
                <c:pt idx="7">
                  <c:v>894.54130325585652</c:v>
                </c:pt>
                <c:pt idx="8">
                  <c:v>1443.1902557856281</c:v>
                </c:pt>
                <c:pt idx="9">
                  <c:v>1928.92398811867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'[1]Best Estimates'!$Q$7</c:f>
              <c:strCache>
                <c:ptCount val="1"/>
                <c:pt idx="0">
                  <c:v>Not High School Graduate</c:v>
                </c:pt>
              </c:strCache>
            </c:strRef>
          </c:tx>
          <c:val>
            <c:numRef>
              <c:f>'[1]Best Estimates'!$Q$8:$Q$17</c:f>
              <c:numCache>
                <c:formatCode>General</c:formatCode>
                <c:ptCount val="10"/>
                <c:pt idx="0">
                  <c:v>1731.551777434312</c:v>
                </c:pt>
                <c:pt idx="1">
                  <c:v>1054.4258852520502</c:v>
                </c:pt>
                <c:pt idx="2">
                  <c:v>1477.489504968886</c:v>
                </c:pt>
                <c:pt idx="3">
                  <c:v>1432.2182970592351</c:v>
                </c:pt>
                <c:pt idx="4">
                  <c:v>1238.2657322517159</c:v>
                </c:pt>
                <c:pt idx="5">
                  <c:v>1183.8301109498607</c:v>
                </c:pt>
                <c:pt idx="6">
                  <c:v>1160.023279110814</c:v>
                </c:pt>
                <c:pt idx="7">
                  <c:v>1267.6151879081242</c:v>
                </c:pt>
                <c:pt idx="8">
                  <c:v>1412.8711327649198</c:v>
                </c:pt>
                <c:pt idx="9">
                  <c:v>1537.8864474107997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'[1]Best Estimates'!$R$7</c:f>
              <c:strCache>
                <c:ptCount val="1"/>
                <c:pt idx="0">
                  <c:v>AA Degree</c:v>
                </c:pt>
              </c:strCache>
            </c:strRef>
          </c:tx>
          <c:dLbls>
            <c:dLbl>
              <c:idx val="9"/>
              <c:layout>
                <c:manualLayout>
                  <c:x val="-1.8794274974700105E-2"/>
                  <c:y val="3.6055021016548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'[1]Best Estimates'!$R$8:$R$17</c:f>
              <c:numCache>
                <c:formatCode>General</c:formatCode>
                <c:ptCount val="10"/>
                <c:pt idx="0">
                  <c:v>794.15146831530137</c:v>
                </c:pt>
                <c:pt idx="1">
                  <c:v>855.16430063748862</c:v>
                </c:pt>
                <c:pt idx="2">
                  <c:v>903.97046531067178</c:v>
                </c:pt>
                <c:pt idx="3">
                  <c:v>887.71365987789579</c:v>
                </c:pt>
                <c:pt idx="4">
                  <c:v>798.3290452647243</c:v>
                </c:pt>
                <c:pt idx="5">
                  <c:v>901.26983755442154</c:v>
                </c:pt>
                <c:pt idx="6">
                  <c:v>924.3935505414305</c:v>
                </c:pt>
                <c:pt idx="7">
                  <c:v>960.37787113566844</c:v>
                </c:pt>
                <c:pt idx="8">
                  <c:v>1018.7225334957369</c:v>
                </c:pt>
                <c:pt idx="9">
                  <c:v>1049.5758866263459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'[1]Best Estimates'!$S$7</c:f>
              <c:strCache>
                <c:ptCount val="1"/>
                <c:pt idx="0">
                  <c:v>BA Degree or Higher</c:v>
                </c:pt>
              </c:strCache>
            </c:strRef>
          </c:tx>
          <c:val>
            <c:numRef>
              <c:f>'[1]Best Estimates'!$S$8:$S$17</c:f>
              <c:numCache>
                <c:formatCode>General</c:formatCode>
                <c:ptCount val="10"/>
                <c:pt idx="0">
                  <c:v>751.42812982998305</c:v>
                </c:pt>
                <c:pt idx="1">
                  <c:v>896.67713076552252</c:v>
                </c:pt>
                <c:pt idx="2">
                  <c:v>1039.5660351072731</c:v>
                </c:pt>
                <c:pt idx="3">
                  <c:v>974.2707741063532</c:v>
                </c:pt>
                <c:pt idx="4">
                  <c:v>955.37738203811307</c:v>
                </c:pt>
                <c:pt idx="5">
                  <c:v>1001.6274518983189</c:v>
                </c:pt>
                <c:pt idx="6">
                  <c:v>1100.6123646424649</c:v>
                </c:pt>
                <c:pt idx="7">
                  <c:v>1210.138819124161</c:v>
                </c:pt>
                <c:pt idx="8">
                  <c:v>1354.254161591555</c:v>
                </c:pt>
                <c:pt idx="9">
                  <c:v>1618.6230540743647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42240"/>
        <c:axId val="85644032"/>
      </c:lineChart>
      <c:catAx>
        <c:axId val="8564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5644032"/>
        <c:crosses val="autoZero"/>
        <c:auto val="1"/>
        <c:lblAlgn val="ctr"/>
        <c:lblOffset val="100"/>
        <c:noMultiLvlLbl val="0"/>
      </c:catAx>
      <c:valAx>
        <c:axId val="8564403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56422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4669802460900325"/>
          <c:y val="0.15633907293577901"/>
          <c:w val="0.25185626193140509"/>
          <c:h val="0.79215375418343703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dirty="0" smtClean="0">
                <a:effectLst/>
                <a:latin typeface="Georgia" panose="02040502050405020303" pitchFamily="18" charset="0"/>
              </a:rPr>
              <a:t># of Transfers to UC and CSU: Fall 2000 - 2009</a:t>
            </a:r>
            <a:endParaRPr lang="en-US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16031735784839174"/>
          <c:y val="3.158852996433231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9641642962169011E-2"/>
          <c:y val="0.114469322619589"/>
          <c:w val="0.89633861877967103"/>
          <c:h val="0.73806521816066106"/>
        </c:manualLayout>
      </c:layout>
      <c:barChart>
        <c:barDir val="col"/>
        <c:grouping val="stacked"/>
        <c:varyColors val="0"/>
        <c:ser>
          <c:idx val="0"/>
          <c:order val="0"/>
          <c:tx>
            <c:v>California State University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'C:\Users\amberhroch\Downloads\[East_LA.xlsx]Transfer'!$K$2:$K$10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'C:\Users\amberhroch\Downloads\[East_LA.xlsx]Transfer'!$L$2:$L$10</c:f>
              <c:numCache>
                <c:formatCode>General</c:formatCode>
                <c:ptCount val="9"/>
                <c:pt idx="0">
                  <c:v>661</c:v>
                </c:pt>
                <c:pt idx="1">
                  <c:v>744</c:v>
                </c:pt>
                <c:pt idx="2">
                  <c:v>717</c:v>
                </c:pt>
                <c:pt idx="3">
                  <c:v>698</c:v>
                </c:pt>
                <c:pt idx="4">
                  <c:v>756</c:v>
                </c:pt>
                <c:pt idx="5">
                  <c:v>744</c:v>
                </c:pt>
                <c:pt idx="6">
                  <c:v>756</c:v>
                </c:pt>
                <c:pt idx="7">
                  <c:v>780</c:v>
                </c:pt>
                <c:pt idx="8">
                  <c:v>771</c:v>
                </c:pt>
              </c:numCache>
            </c:numRef>
          </c:val>
        </c:ser>
        <c:ser>
          <c:idx val="1"/>
          <c:order val="1"/>
          <c:tx>
            <c:v>University of California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'C:\Users\amberhroch\Downloads\[East_LA.xlsx]Transfer'!$M$2:$M$10</c:f>
              <c:numCache>
                <c:formatCode>General</c:formatCode>
                <c:ptCount val="9"/>
                <c:pt idx="0">
                  <c:v>111</c:v>
                </c:pt>
                <c:pt idx="1">
                  <c:v>158</c:v>
                </c:pt>
                <c:pt idx="2">
                  <c:v>138</c:v>
                </c:pt>
                <c:pt idx="3">
                  <c:v>153</c:v>
                </c:pt>
                <c:pt idx="4">
                  <c:v>137</c:v>
                </c:pt>
                <c:pt idx="5">
                  <c:v>151</c:v>
                </c:pt>
                <c:pt idx="6">
                  <c:v>149</c:v>
                </c:pt>
                <c:pt idx="7">
                  <c:v>143</c:v>
                </c:pt>
                <c:pt idx="8">
                  <c:v>141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686144"/>
        <c:axId val="85687680"/>
      </c:barChart>
      <c:catAx>
        <c:axId val="85686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5687680"/>
        <c:crosses val="autoZero"/>
        <c:auto val="1"/>
        <c:lblAlgn val="ctr"/>
        <c:lblOffset val="100"/>
        <c:noMultiLvlLbl val="0"/>
      </c:catAx>
      <c:valAx>
        <c:axId val="8568768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5686144"/>
        <c:crosses val="autoZero"/>
        <c:crossBetween val="between"/>
      </c:valAx>
      <c:spPr>
        <a:solidFill>
          <a:prstClr val="black">
            <a:tint val="20000"/>
          </a:prstClr>
        </a:solidFill>
      </c:spPr>
    </c:plotArea>
    <c:legend>
      <c:legendPos val="r"/>
      <c:layout>
        <c:manualLayout>
          <c:xMode val="edge"/>
          <c:yMode val="edge"/>
          <c:x val="0.12956041654416503"/>
          <c:y val="0.91751450900899589"/>
          <c:w val="0.69454691418799497"/>
          <c:h val="8.0133306783406716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0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b="1" dirty="0" smtClean="0">
                <a:effectLst/>
                <a:latin typeface="Georgia" panose="02040502050405020303" pitchFamily="18" charset="0"/>
              </a:rPr>
              <a:t># of Transfer Students to CSU by Ethnicity: </a:t>
            </a:r>
          </a:p>
          <a:p>
            <a:pPr>
              <a:defRPr/>
            </a:pPr>
            <a:r>
              <a:rPr lang="en-US" sz="1700" b="1" dirty="0" smtClean="0">
                <a:effectLst/>
                <a:latin typeface="Georgia" panose="02040502050405020303" pitchFamily="18" charset="0"/>
              </a:rPr>
              <a:t>Fall 2000 - 2009</a:t>
            </a:r>
            <a:endParaRPr lang="en-US" sz="1700" dirty="0">
              <a:effectLst/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1051678206318528"/>
          <c:y val="5.2940865053734982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6875202053233972E-2"/>
          <c:y val="0.12428806000075868"/>
          <c:w val="0.91671082085628297"/>
          <c:h val="0.73736313043857116"/>
        </c:manualLayout>
      </c:layout>
      <c:barChart>
        <c:barDir val="col"/>
        <c:grouping val="stacked"/>
        <c:varyColors val="0"/>
        <c:ser>
          <c:idx val="1"/>
          <c:order val="0"/>
          <c:tx>
            <c:v>Asian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'C:\Users\amberhroch\Downloads\[East_LA.xlsx]Transfer'!$K$2:$K$10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'C:\Users\amberhroch\Downloads\[East_LA.xlsx]Transfer'!$K$30:$K$38</c:f>
              <c:numCache>
                <c:formatCode>General</c:formatCode>
                <c:ptCount val="9"/>
                <c:pt idx="0">
                  <c:v>78</c:v>
                </c:pt>
                <c:pt idx="1">
                  <c:v>74</c:v>
                </c:pt>
                <c:pt idx="2">
                  <c:v>116</c:v>
                </c:pt>
                <c:pt idx="3">
                  <c:v>121</c:v>
                </c:pt>
                <c:pt idx="4">
                  <c:v>167</c:v>
                </c:pt>
                <c:pt idx="5">
                  <c:v>192</c:v>
                </c:pt>
                <c:pt idx="6">
                  <c:v>178</c:v>
                </c:pt>
                <c:pt idx="7">
                  <c:v>167</c:v>
                </c:pt>
                <c:pt idx="8">
                  <c:v>186</c:v>
                </c:pt>
              </c:numCache>
            </c:numRef>
          </c:val>
        </c:ser>
        <c:ser>
          <c:idx val="0"/>
          <c:order val="1"/>
          <c:tx>
            <c:v>Black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'C:\Users\amberhroch\Downloads\[East_LA.xlsx]Transfer'!$K$2:$K$10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'C:\Users\amberhroch\Downloads\[East_LA.xlsx]Transfer'!$L$30:$L$38</c:f>
              <c:numCache>
                <c:formatCode>General</c:formatCode>
                <c:ptCount val="9"/>
                <c:pt idx="0">
                  <c:v>6</c:v>
                </c:pt>
                <c:pt idx="1">
                  <c:v>8</c:v>
                </c:pt>
                <c:pt idx="2">
                  <c:v>12</c:v>
                </c:pt>
                <c:pt idx="3">
                  <c:v>8</c:v>
                </c:pt>
                <c:pt idx="4">
                  <c:v>9</c:v>
                </c:pt>
                <c:pt idx="5">
                  <c:v>9</c:v>
                </c:pt>
                <c:pt idx="6">
                  <c:v>4</c:v>
                </c:pt>
                <c:pt idx="7">
                  <c:v>4</c:v>
                </c:pt>
                <c:pt idx="8">
                  <c:v>7</c:v>
                </c:pt>
              </c:numCache>
            </c:numRef>
          </c:val>
        </c:ser>
        <c:ser>
          <c:idx val="2"/>
          <c:order val="2"/>
          <c:tx>
            <c:v>Hispanic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'C:\Users\amberhroch\Downloads\[East_LA.xlsx]Transfer'!$K$2:$K$10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'C:\Users\amberhroch\Downloads\[East_LA.xlsx]Transfer'!$M$30:$M$38</c:f>
              <c:numCache>
                <c:formatCode>General</c:formatCode>
                <c:ptCount val="9"/>
                <c:pt idx="0">
                  <c:v>490</c:v>
                </c:pt>
                <c:pt idx="1">
                  <c:v>564</c:v>
                </c:pt>
                <c:pt idx="2">
                  <c:v>492</c:v>
                </c:pt>
                <c:pt idx="3">
                  <c:v>468</c:v>
                </c:pt>
                <c:pt idx="4">
                  <c:v>486</c:v>
                </c:pt>
                <c:pt idx="5">
                  <c:v>505</c:v>
                </c:pt>
                <c:pt idx="6">
                  <c:v>473</c:v>
                </c:pt>
                <c:pt idx="7">
                  <c:v>492</c:v>
                </c:pt>
                <c:pt idx="8">
                  <c:v>454</c:v>
                </c:pt>
              </c:numCache>
            </c:numRef>
          </c:val>
        </c:ser>
        <c:ser>
          <c:idx val="3"/>
          <c:order val="3"/>
          <c:tx>
            <c:v>Native American</c:v>
          </c:tx>
          <c:invertIfNegative val="0"/>
          <c:cat>
            <c:strRef>
              <c:f>'C:\Users\amberhroch\Downloads\[East_LA.xlsx]Transfer'!$K$2:$K$10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'C:\Users\amberhroch\Downloads\[East_LA.xlsx]Transfer'!$N$30:$N$38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4"/>
          <c:order val="4"/>
          <c:tx>
            <c:v>White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'C:\Users\amberhroch\Downloads\[East_LA.xlsx]Transfer'!$K$2:$K$10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'C:\Users\amberhroch\Downloads\[East_LA.xlsx]Transfer'!$P$30:$P$38</c:f>
              <c:numCache>
                <c:formatCode>General</c:formatCode>
                <c:ptCount val="9"/>
                <c:pt idx="0">
                  <c:v>11</c:v>
                </c:pt>
                <c:pt idx="1">
                  <c:v>14</c:v>
                </c:pt>
                <c:pt idx="2">
                  <c:v>8</c:v>
                </c:pt>
                <c:pt idx="3">
                  <c:v>7</c:v>
                </c:pt>
                <c:pt idx="4">
                  <c:v>10</c:v>
                </c:pt>
                <c:pt idx="5">
                  <c:v>10</c:v>
                </c:pt>
                <c:pt idx="6">
                  <c:v>15</c:v>
                </c:pt>
                <c:pt idx="7">
                  <c:v>12</c:v>
                </c:pt>
                <c:pt idx="8">
                  <c:v>20</c:v>
                </c:pt>
              </c:numCache>
            </c:numRef>
          </c:val>
        </c:ser>
        <c:ser>
          <c:idx val="5"/>
          <c:order val="5"/>
          <c:tx>
            <c:v>Unknown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'C:\Users\amberhroch\Downloads\[East_LA.xlsx]Transfer'!$K$2:$K$10</c:f>
              <c:strCache>
                <c:ptCount val="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</c:strCache>
            </c:strRef>
          </c:cat>
          <c:val>
            <c:numRef>
              <c:f>'C:\Users\amberhroch\Downloads\[East_LA.xlsx]Transfer'!$Q$30:$Q$38</c:f>
              <c:numCache>
                <c:formatCode>General</c:formatCode>
                <c:ptCount val="9"/>
                <c:pt idx="0">
                  <c:v>74</c:v>
                </c:pt>
                <c:pt idx="1">
                  <c:v>83</c:v>
                </c:pt>
                <c:pt idx="2">
                  <c:v>88</c:v>
                </c:pt>
                <c:pt idx="3">
                  <c:v>93</c:v>
                </c:pt>
                <c:pt idx="4">
                  <c:v>83</c:v>
                </c:pt>
                <c:pt idx="5">
                  <c:v>75</c:v>
                </c:pt>
                <c:pt idx="6">
                  <c:v>86</c:v>
                </c:pt>
                <c:pt idx="7">
                  <c:v>104</c:v>
                </c:pt>
                <c:pt idx="8">
                  <c:v>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491904"/>
        <c:axId val="86493440"/>
      </c:barChart>
      <c:catAx>
        <c:axId val="86491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6493440"/>
        <c:crosses val="autoZero"/>
        <c:auto val="1"/>
        <c:lblAlgn val="ctr"/>
        <c:lblOffset val="100"/>
        <c:noMultiLvlLbl val="0"/>
      </c:catAx>
      <c:valAx>
        <c:axId val="86493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6491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664551792668048"/>
          <c:y val="0.91259775822532219"/>
          <c:w val="0.72480166042996907"/>
          <c:h val="8.7402228248439948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>
                <a:latin typeface="Georgia" panose="02040502050405020303" pitchFamily="18" charset="0"/>
              </a:rPr>
              <a:t>Transfer Velocity Cohort Report</a:t>
            </a:r>
            <a:r>
              <a:rPr lang="en-US" sz="1800" dirty="0" smtClean="0">
                <a:latin typeface="Georgia" panose="02040502050405020303" pitchFamily="18" charset="0"/>
              </a:rPr>
              <a:t> </a:t>
            </a:r>
            <a:r>
              <a:rPr lang="en-US" sz="1800" baseline="0" dirty="0" smtClean="0">
                <a:latin typeface="Georgia" panose="02040502050405020303" pitchFamily="18" charset="0"/>
              </a:rPr>
              <a:t> </a:t>
            </a:r>
            <a:r>
              <a:rPr lang="en-US" sz="1800" dirty="0" smtClean="0">
                <a:latin typeface="Georgia" panose="02040502050405020303" pitchFamily="18" charset="0"/>
              </a:rPr>
              <a:t>(6 years)</a:t>
            </a:r>
            <a:endParaRPr lang="en-US" sz="1800" dirty="0"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0.20354566811082647"/>
          <c:y val="2.983049573500782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5054362582488307E-2"/>
          <c:y val="0.14166730904372202"/>
          <c:w val="0.89279167502862711"/>
          <c:h val="0.72859523134862714"/>
        </c:manualLayout>
      </c:layout>
      <c:barChart>
        <c:barDir val="col"/>
        <c:grouping val="clustered"/>
        <c:varyColors val="0"/>
        <c:ser>
          <c:idx val="0"/>
          <c:order val="0"/>
          <c:tx>
            <c:v>1995-1996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Sheet1!$B$4:$B$9</c:f>
              <c:numCache>
                <c:formatCode>0%</c:formatCode>
                <c:ptCount val="6"/>
                <c:pt idx="0">
                  <c:v>1.0000000000000002E-2</c:v>
                </c:pt>
                <c:pt idx="1">
                  <c:v>3.0000000000000002E-2</c:v>
                </c:pt>
                <c:pt idx="2">
                  <c:v>8.0000000000000016E-2</c:v>
                </c:pt>
                <c:pt idx="3">
                  <c:v>0.15000000000000002</c:v>
                </c:pt>
                <c:pt idx="4">
                  <c:v>0.21000000000000002</c:v>
                </c:pt>
                <c:pt idx="5">
                  <c:v>0.26</c:v>
                </c:pt>
              </c:numCache>
            </c:numRef>
          </c:val>
        </c:ser>
        <c:ser>
          <c:idx val="1"/>
          <c:order val="1"/>
          <c:tx>
            <c:v>2003-2004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Sheet1!$C$4:$C$9</c:f>
              <c:numCache>
                <c:formatCode>0%</c:formatCode>
                <c:ptCount val="6"/>
                <c:pt idx="0">
                  <c:v>1.0000000000000002E-2</c:v>
                </c:pt>
                <c:pt idx="1">
                  <c:v>6.0000000000000005E-2</c:v>
                </c:pt>
                <c:pt idx="2">
                  <c:v>0.13</c:v>
                </c:pt>
                <c:pt idx="3">
                  <c:v>0.2</c:v>
                </c:pt>
                <c:pt idx="4">
                  <c:v>0.27</c:v>
                </c:pt>
                <c:pt idx="5">
                  <c:v>0.32000000000000006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572032"/>
        <c:axId val="86778624"/>
      </c:barChart>
      <c:catAx>
        <c:axId val="8657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6778624"/>
        <c:crosses val="autoZero"/>
        <c:auto val="1"/>
        <c:lblAlgn val="ctr"/>
        <c:lblOffset val="100"/>
        <c:noMultiLvlLbl val="0"/>
      </c:catAx>
      <c:valAx>
        <c:axId val="867786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6572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2916537794095113"/>
          <c:y val="0.92618009291654901"/>
          <c:w val="0.33800103885065308"/>
          <c:h val="7.1951070299823186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629627239064724E-2"/>
          <c:y val="0.114480972706266"/>
          <c:w val="0.86665344161337621"/>
          <c:h val="0.78577584090799302"/>
        </c:manualLayout>
      </c:layout>
      <c:barChart>
        <c:barDir val="col"/>
        <c:grouping val="clustered"/>
        <c:varyColors val="0"/>
        <c:ser>
          <c:idx val="0"/>
          <c:order val="0"/>
          <c:tx>
            <c:v>Total Unduplicated Full-Time Students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'C:\Users\amberhroch\Downloads\[East_LA.xlsx]Finance'!$I$2</c:f>
              <c:numCache>
                <c:formatCode>General</c:formatCode>
                <c:ptCount val="1"/>
                <c:pt idx="0">
                  <c:v>6171</c:v>
                </c:pt>
              </c:numCache>
            </c:numRef>
          </c:val>
        </c:ser>
        <c:ser>
          <c:idx val="1"/>
          <c:order val="1"/>
          <c:tx>
            <c:v>Receiving Fincancial Aid</c:v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val>
            <c:numRef>
              <c:f>'C:\Users\amberhroch\Downloads\[East_LA.xlsx]Finance'!$J$2</c:f>
              <c:numCache>
                <c:formatCode>General</c:formatCode>
                <c:ptCount val="1"/>
                <c:pt idx="0">
                  <c:v>4600</c:v>
                </c:pt>
              </c:numCache>
            </c:numRef>
          </c:val>
        </c:ser>
        <c:ser>
          <c:idx val="2"/>
          <c:order val="2"/>
          <c:tx>
            <c:v>BOGW Only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'C:\Users\amberhroch\Downloads\[East_LA.xlsx]Finance'!$K$2</c:f>
              <c:numCache>
                <c:formatCode>General</c:formatCode>
                <c:ptCount val="1"/>
                <c:pt idx="0">
                  <c:v>1334</c:v>
                </c:pt>
              </c:numCache>
            </c:numRef>
          </c:val>
        </c:ser>
        <c:ser>
          <c:idx val="3"/>
          <c:order val="3"/>
          <c:tx>
            <c:v>BOGW + Pell</c:v>
          </c:tx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'C:\Users\amberhroch\Downloads\[East_LA.xlsx]Finance'!$L$2</c:f>
              <c:numCache>
                <c:formatCode>General</c:formatCode>
                <c:ptCount val="1"/>
                <c:pt idx="0">
                  <c:v>3214</c:v>
                </c:pt>
              </c:numCache>
            </c:numRef>
          </c:val>
        </c:ser>
        <c:ser>
          <c:idx val="4"/>
          <c:order val="4"/>
          <c:tx>
            <c:v>BOGW + Other</c:v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'C:\Users\amberhroch\Downloads\[East_LA.xlsx]Finance'!$M$2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76320"/>
        <c:axId val="87177856"/>
      </c:barChart>
      <c:catAx>
        <c:axId val="87176320"/>
        <c:scaling>
          <c:orientation val="minMax"/>
        </c:scaling>
        <c:delete val="1"/>
        <c:axPos val="b"/>
        <c:majorTickMark val="out"/>
        <c:minorTickMark val="none"/>
        <c:tickLblPos val="none"/>
        <c:crossAx val="87177856"/>
        <c:crosses val="autoZero"/>
        <c:auto val="1"/>
        <c:lblAlgn val="ctr"/>
        <c:lblOffset val="100"/>
        <c:noMultiLvlLbl val="0"/>
      </c:catAx>
      <c:valAx>
        <c:axId val="8717785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87176320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lang="en-US" sz="12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982753185292901"/>
          <c:w val="0.99896084915139693"/>
          <c:h val="0.10172468147071004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prstClr val="white">
        <a:alpha val="50000"/>
      </a:prstClr>
    </a:solidFill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0.05752</cdr:x>
      <cdr:y>0.01589</cdr:y>
    </cdr:from>
    <cdr:to>
      <cdr:x>0.95011</cdr:x>
      <cdr:y>0.10001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59967" y="72008"/>
          <a:ext cx="7137603" cy="3812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smtClean="0">
              <a:solidFill>
                <a:srgbClr val="000000"/>
              </a:solidFill>
              <a:latin typeface="Georgia" panose="02040502050405020303" pitchFamily="18" charset="0"/>
            </a:rPr>
            <a:t>% Enrolled by Citizenship: </a:t>
          </a:r>
          <a:r>
            <a:rPr lang="en-US" sz="1800" b="1" baseline="0" dirty="0" smtClean="0">
              <a:solidFill>
                <a:srgbClr val="000000"/>
              </a:solidFill>
              <a:latin typeface="Georgia" panose="02040502050405020303" pitchFamily="18" charset="0"/>
            </a:rPr>
            <a:t>Fall 2000 - 2009</a:t>
          </a:r>
          <a:endParaRPr lang="en-US" sz="1800" b="1" dirty="0">
            <a:solidFill>
              <a:srgbClr val="000000"/>
            </a:solidFill>
            <a:latin typeface="Georgia" panose="02040502050405020303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0.38727</cdr:x>
      <cdr:y>0.008</cdr:y>
    </cdr:from>
    <cdr:to>
      <cdr:x>0.74426</cdr:x>
      <cdr:y>0.0176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33775" y="38100"/>
          <a:ext cx="3257550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0.06627</cdr:x>
      <cdr:y>0.01672</cdr:y>
    </cdr:from>
    <cdr:to>
      <cdr:x>0.94112</cdr:x>
      <cdr:y>0.11024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7602" y="78367"/>
          <a:ext cx="7229294" cy="438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rgbClr val="000000"/>
              </a:solidFill>
              <a:latin typeface="Georgia" panose="02040502050405020303" pitchFamily="18" charset="0"/>
            </a:rPr>
            <a:t>% Enrolled </a:t>
          </a:r>
          <a:r>
            <a:rPr lang="en-US" sz="1800" b="1" dirty="0">
              <a:solidFill>
                <a:srgbClr val="000000"/>
              </a:solidFill>
              <a:latin typeface="Georgia" panose="02040502050405020303" pitchFamily="18" charset="0"/>
            </a:rPr>
            <a:t>by</a:t>
          </a:r>
          <a:r>
            <a:rPr lang="en-US" sz="1800" b="1" baseline="0" dirty="0">
              <a:solidFill>
                <a:srgbClr val="000000"/>
              </a:solidFill>
              <a:latin typeface="Georgia" panose="02040502050405020303" pitchFamily="18" charset="0"/>
            </a:rPr>
            <a:t> </a:t>
          </a:r>
          <a:r>
            <a:rPr lang="en-US" sz="1800" b="1" baseline="0" dirty="0" smtClean="0">
              <a:solidFill>
                <a:srgbClr val="000000"/>
              </a:solidFill>
              <a:latin typeface="Georgia" panose="02040502050405020303" pitchFamily="18" charset="0"/>
            </a:rPr>
            <a:t>Ethnicity:</a:t>
          </a:r>
          <a:r>
            <a:rPr lang="en-US" sz="1800" b="1" dirty="0" smtClean="0">
              <a:solidFill>
                <a:srgbClr val="000000"/>
              </a:solidFill>
              <a:latin typeface="Georgia" panose="02040502050405020303" pitchFamily="18" charset="0"/>
            </a:rPr>
            <a:t> </a:t>
          </a:r>
          <a:r>
            <a:rPr lang="en-US" sz="1800" b="1" baseline="0" dirty="0" smtClean="0">
              <a:solidFill>
                <a:srgbClr val="000000"/>
              </a:solidFill>
              <a:latin typeface="Georgia" panose="02040502050405020303" pitchFamily="18" charset="0"/>
            </a:rPr>
            <a:t>Fall 2000 - 2010</a:t>
          </a:r>
          <a:endParaRPr lang="en-US" sz="1800" b="1" dirty="0">
            <a:solidFill>
              <a:srgbClr val="000000"/>
            </a:solidFill>
            <a:latin typeface="Georgia" panose="02040502050405020303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0.05479</cdr:x>
      <cdr:y>0.01625</cdr:y>
    </cdr:from>
    <cdr:to>
      <cdr:x>0.9378</cdr:x>
      <cdr:y>0.09749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1866" y="72008"/>
          <a:ext cx="728177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rgbClr val="000000"/>
              </a:solidFill>
              <a:latin typeface="Georgia" panose="02040502050405020303" pitchFamily="18" charset="0"/>
            </a:rPr>
            <a:t>% Enrolled </a:t>
          </a:r>
          <a:r>
            <a:rPr lang="en-US" sz="1800" b="1" dirty="0">
              <a:solidFill>
                <a:srgbClr val="000000"/>
              </a:solidFill>
              <a:latin typeface="Georgia" panose="02040502050405020303" pitchFamily="18" charset="0"/>
            </a:rPr>
            <a:t>by Home </a:t>
          </a:r>
          <a:r>
            <a:rPr lang="en-US" sz="1800" b="1" dirty="0" smtClean="0">
              <a:solidFill>
                <a:srgbClr val="000000"/>
              </a:solidFill>
              <a:latin typeface="Georgia" panose="02040502050405020303" pitchFamily="18" charset="0"/>
            </a:rPr>
            <a:t>Language: </a:t>
          </a:r>
          <a:r>
            <a:rPr lang="en-US" sz="1800" b="1" baseline="0" dirty="0" smtClean="0">
              <a:solidFill>
                <a:srgbClr val="000000"/>
              </a:solidFill>
              <a:latin typeface="Georgia" panose="02040502050405020303" pitchFamily="18" charset="0"/>
            </a:rPr>
            <a:t>Fall 2000 - 2009</a:t>
          </a:r>
          <a:endParaRPr lang="en-US" sz="1800" b="1" dirty="0">
            <a:solidFill>
              <a:srgbClr val="000000"/>
            </a:solidFill>
            <a:latin typeface="Georgia" panose="02040502050405020303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0.19885</cdr:x>
      <cdr:y>0.02857</cdr:y>
    </cdr:from>
    <cdr:to>
      <cdr:x>0.79635</cdr:x>
      <cdr:y>0.08571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71674" y="190501"/>
          <a:ext cx="5924549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0.07936</cdr:x>
      <cdr:y>0</cdr:y>
    </cdr:from>
    <cdr:to>
      <cdr:x>0.94833</cdr:x>
      <cdr:y>0.17226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1597" y="0"/>
          <a:ext cx="7463118" cy="6128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rgbClr val="000000"/>
              </a:solidFill>
              <a:latin typeface="Georgia" panose="02040502050405020303" pitchFamily="18" charset="0"/>
            </a:rPr>
            <a:t># of Full-Time </a:t>
          </a:r>
          <a:r>
            <a:rPr lang="en-US" sz="1600" b="1" dirty="0">
              <a:solidFill>
                <a:srgbClr val="000000"/>
              </a:solidFill>
              <a:latin typeface="Georgia" panose="02040502050405020303" pitchFamily="18" charset="0"/>
            </a:rPr>
            <a:t>Resident Students Receiving</a:t>
          </a:r>
          <a:r>
            <a:rPr lang="en-US" sz="1600" b="1" baseline="0" dirty="0">
              <a:solidFill>
                <a:srgbClr val="000000"/>
              </a:solidFill>
              <a:latin typeface="Georgia" panose="02040502050405020303" pitchFamily="18" charset="0"/>
            </a:rPr>
            <a:t> Financial </a:t>
          </a:r>
          <a:r>
            <a:rPr lang="en-US" sz="1600" b="1" baseline="0" dirty="0" smtClean="0">
              <a:solidFill>
                <a:srgbClr val="000000"/>
              </a:solidFill>
              <a:latin typeface="Georgia" panose="02040502050405020303" pitchFamily="18" charset="0"/>
            </a:rPr>
            <a:t>Aid </a:t>
          </a:r>
          <a:endParaRPr lang="en-US" sz="1600" b="1" baseline="0" dirty="0">
            <a:solidFill>
              <a:srgbClr val="000000"/>
            </a:solidFill>
            <a:latin typeface="Georgia" panose="02040502050405020303" pitchFamily="18" charset="0"/>
          </a:endParaRPr>
        </a:p>
        <a:p xmlns:a="http://schemas.openxmlformats.org/drawingml/2006/main">
          <a:pPr algn="ctr"/>
          <a:r>
            <a:rPr lang="en-US" sz="1600" b="1" baseline="0" dirty="0">
              <a:solidFill>
                <a:srgbClr val="000000"/>
              </a:solidFill>
              <a:latin typeface="Georgia" panose="02040502050405020303" pitchFamily="18" charset="0"/>
            </a:rPr>
            <a:t>2007-2008 Academic Year</a:t>
          </a:r>
          <a:endParaRPr lang="en-US" sz="1600" b="1" dirty="0">
            <a:solidFill>
              <a:srgbClr val="000000"/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0.37613</cdr:x>
      <cdr:y>0.92588</cdr:y>
    </cdr:from>
    <cdr:to>
      <cdr:x>0.56193</cdr:x>
      <cdr:y>0.97035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61159" y="4497326"/>
          <a:ext cx="1512168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en-US" sz="1200" dirty="0" smtClean="0"/>
            <a:t>Receiving Financial Aid</a:t>
          </a:r>
          <a:endParaRPr lang="en-US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34" charset="-127"/>
                <a:ea typeface="굴림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611B14-4E6D-5C47-A9BB-F2EAEE41164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0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굴림" charset="-127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7F511-249F-6D4D-9BEE-389B9C770C13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40855-8D08-AC43-9B11-5994270E9AB6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6F55C-3EC5-1B47-9691-213946E76BF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95C00-BF42-FC47-9FDC-ABD66C7D13CE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6F8E90-16BF-F042-8D67-74338D0D2EB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CFB93-91D3-D34F-AA83-90D1E8CF9A3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445C8-548A-3B4F-B65F-5C369220A78C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F4AD2-5375-704A-AD6E-6EF4309B6CA5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FCBCB-982F-C54E-AA24-37FEE5725F33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C29AF-8BE5-034E-AB1E-94CBDB90878A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99A2F-3131-9243-99A9-9A088707B62B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B054-27F3-6145-8460-073DB4C0662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1CC9C-D14A-614B-A5CE-01A772C7919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9A090-F3E3-7649-B9F7-1998DEB841B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709-6FDD-1F4B-8B00-DAE06FC7DFB3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53BC8-0C8F-3C41-B81A-B71AE7FD0F9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F1D6A-3F17-2F47-B698-B642A31B9E0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08B-5CD8-8046-BCE0-38B58BCB561B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F322A1-DACE-064A-B6AD-F8406F215B8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D269-6B29-3840-9EF5-B000853D1566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4754-A3F2-E843-B9AB-97BA79D0838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130B1-25C2-8649-B182-A6144FB3B95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12/2/2013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688908-D162-6144-AA9E-815428B8E7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com.co.kr/online/ppt_gallery_1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0" y="0"/>
            <a:ext cx="9144000" cy="512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237">
            <a:hlinkClick r:id="rId3"/>
          </p:cNvPr>
          <p:cNvSpPr>
            <a:spLocks noChangeArrowheads="1"/>
          </p:cNvSpPr>
          <p:nvPr/>
        </p:nvSpPr>
        <p:spPr bwMode="auto">
          <a:xfrm>
            <a:off x="2921000" y="2852738"/>
            <a:ext cx="33020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556792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East Los Angeles Community College</a:t>
            </a:r>
            <a:endParaRPr lang="en-US" sz="5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60" y="620688"/>
            <a:ext cx="9144000" cy="389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D0001DAC-C385-7047-BFF1-5B06F36F9527}" type="slidenum">
              <a:rPr lang="en-US" altLang="ko-KR" sz="2000">
                <a:latin typeface="Georgia" pitchFamily="18" charset="0"/>
              </a:rPr>
              <a:pPr/>
              <a:t>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1484784"/>
            <a:ext cx="8785225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Introduction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Enrollment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Trends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Demographic Characteristics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Transfers</a:t>
            </a:r>
            <a:endParaRPr lang="en-US" altLang="ko-KR" sz="3600" b="1" dirty="0">
              <a:latin typeface="Georgia" pitchFamily="18" charset="0"/>
              <a:ea typeface="HY견명조" pitchFamily="18" charset="-127"/>
              <a:cs typeface="HY견명조" pitchFamily="18" charset="-127"/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Financial </a:t>
            </a:r>
            <a:r>
              <a:rPr lang="en-US" altLang="ko-KR" sz="3600" b="1" dirty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Aid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36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Math Sequence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79511" y="188640"/>
            <a:ext cx="360040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Content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CA89FC3-C363-C64E-A725-B9ED8BF27FD6}" type="slidenum">
              <a:rPr lang="en-US" altLang="ko-KR" sz="2000">
                <a:latin typeface="Georgia" pitchFamily="18" charset="0"/>
              </a:rPr>
              <a:pPr/>
              <a:t>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79512" y="188640"/>
            <a:ext cx="52918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Introduction</a:t>
            </a:r>
            <a:endParaRPr lang="en-US" altLang="ko-KR" sz="48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703" y="2132856"/>
            <a:ext cx="4076761" cy="3312368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79512" y="2348880"/>
            <a:ext cx="4176464" cy="3096344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Located in the suburban community of Monterey Park, California, 10 miles east of downtown Los Angeles</a:t>
            </a:r>
          </a:p>
          <a:p>
            <a:pPr marL="118872" indent="0" fontAlgn="auto">
              <a:spcAft>
                <a:spcPts val="0"/>
              </a:spcAft>
              <a:buClrTx/>
              <a:buNone/>
            </a:pPr>
            <a:endParaRPr lang="en-US" sz="2000" b="1" dirty="0" smtClean="0">
              <a:latin typeface="Georgia" panose="02040502050405020303" pitchFamily="18" charset="0"/>
            </a:endParaRPr>
          </a:p>
          <a:p>
            <a:pPr fontAlgn="auto"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2000" b="1" dirty="0" smtClean="0">
                <a:latin typeface="Georgia" panose="02040502050405020303" pitchFamily="18" charset="0"/>
              </a:rPr>
              <a:t>Website</a:t>
            </a:r>
            <a:r>
              <a:rPr lang="en-US" sz="2000" b="1" dirty="0">
                <a:latin typeface="Georgia" panose="02040502050405020303" pitchFamily="18" charset="0"/>
              </a:rPr>
              <a:t>: </a:t>
            </a:r>
            <a:r>
              <a:rPr lang="en-US" sz="2000" b="1" dirty="0" smtClean="0">
                <a:latin typeface="Georgia" panose="02040502050405020303" pitchFamily="18" charset="0"/>
              </a:rPr>
              <a:t>www.elac.edu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26D02D11-BF59-E547-950A-AF111450AB20}" type="slidenum">
              <a:rPr lang="en-US" altLang="ko-KR" sz="2000">
                <a:latin typeface="Georgia" pitchFamily="18" charset="0"/>
              </a:rPr>
              <a:pPr/>
              <a:t>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79512" y="188640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23528" y="6425952"/>
            <a:ext cx="849694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Georgia" pitchFamily="18" charset="0"/>
                <a:ea typeface="HY견명조" pitchFamily="18" charset="-127"/>
                <a:cs typeface="HY견명조" pitchFamily="18" charset="-127"/>
              </a:rPr>
              <a:t>Overall, increasing trends since 1985</a:t>
            </a:r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4693191"/>
              </p:ext>
            </p:extLst>
          </p:nvPr>
        </p:nvGraphicFramePr>
        <p:xfrm>
          <a:off x="395536" y="1534923"/>
          <a:ext cx="8352928" cy="4891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F3385D1E-F3E6-F944-A0FE-FF969429DA8D}" type="slidenum">
              <a:rPr lang="en-US" altLang="ko-KR" sz="1800">
                <a:latin typeface="Georgia" pitchFamily="18" charset="0"/>
              </a:rPr>
              <a:pPr/>
              <a:t>5</a:t>
            </a:fld>
            <a:endParaRPr lang="en-US" altLang="ko-KR" sz="1800" dirty="0"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63513" y="181089"/>
            <a:ext cx="77428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Enrollment Trends</a:t>
            </a: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179387" y="6453336"/>
            <a:ext cx="8785225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20624" lvl="0" indent="-384048" fontAlgn="auto" latinLnBrk="0">
              <a:spcBef>
                <a:spcPct val="200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kumimoji="0" lang="en-US" sz="2000" b="1" dirty="0">
                <a:latin typeface="Georgia" panose="02040502050405020303" pitchFamily="18" charset="0"/>
              </a:rPr>
              <a:t>All ages show increase except 35 and above</a:t>
            </a:r>
          </a:p>
        </p:txBody>
      </p:sp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436263"/>
              </p:ext>
            </p:extLst>
          </p:nvPr>
        </p:nvGraphicFramePr>
        <p:xfrm>
          <a:off x="323528" y="1556792"/>
          <a:ext cx="8352928" cy="4909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166144"/>
            <a:ext cx="9144000" cy="86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Between 2000 and 2009, the majority of LACC students were U.S. high school graduates.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6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525183442"/>
              </p:ext>
            </p:extLst>
          </p:nvPr>
        </p:nvGraphicFramePr>
        <p:xfrm>
          <a:off x="395536" y="1556792"/>
          <a:ext cx="8144203" cy="453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166144"/>
            <a:ext cx="9144000" cy="86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Hispanic – majority population</a:t>
            </a:r>
          </a:p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Very low White, Black, and Other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7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252799504"/>
              </p:ext>
            </p:extLst>
          </p:nvPr>
        </p:nvGraphicFramePr>
        <p:xfrm>
          <a:off x="409751" y="1589196"/>
          <a:ext cx="8263467" cy="4687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9748" y="6426372"/>
            <a:ext cx="9144000" cy="43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Stable, 60 to 40 ratio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8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192761519"/>
              </p:ext>
            </p:extLst>
          </p:nvPr>
        </p:nvGraphicFramePr>
        <p:xfrm>
          <a:off x="539552" y="1556792"/>
          <a:ext cx="817264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9015" y="6166144"/>
            <a:ext cx="9144000" cy="43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~65% English. ~20% Spanish, ~15% Other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9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521989450"/>
              </p:ext>
            </p:extLst>
          </p:nvPr>
        </p:nvGraphicFramePr>
        <p:xfrm>
          <a:off x="448733" y="1628800"/>
          <a:ext cx="8246533" cy="443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14" y="6381958"/>
            <a:ext cx="9144000" cy="43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High proportion of high school graduates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BC322F6F-14FC-3E40-A59D-F6FFE332D351}" type="slidenum">
              <a:rPr lang="en-US" altLang="ko-KR" sz="2000">
                <a:latin typeface="Georgia" pitchFamily="18" charset="0"/>
              </a:rPr>
              <a:pPr/>
              <a:t>10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34925" y="837431"/>
            <a:ext cx="8785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4000" dirty="0">
              <a:latin typeface="Adobe Garamond Pro Bold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48" y="283295"/>
            <a:ext cx="8943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Demographics Characteristics</a:t>
            </a:r>
            <a:endParaRPr lang="en-US" altLang="ko-KR" sz="4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544230210"/>
              </p:ext>
            </p:extLst>
          </p:nvPr>
        </p:nvGraphicFramePr>
        <p:xfrm>
          <a:off x="534388" y="1629966"/>
          <a:ext cx="8076251" cy="4716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9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C56627D-CF7E-7241-AE94-142511B92AA8}" type="slidenum">
              <a:rPr lang="en-US" altLang="ko-KR" sz="2000">
                <a:latin typeface="Georgia" panose="02040502050405020303" pitchFamily="18" charset="0"/>
              </a:rPr>
              <a:pPr/>
              <a:t>11</a:t>
            </a:fld>
            <a:endParaRPr lang="en-US" altLang="ko-KR" sz="2000" dirty="0">
              <a:latin typeface="Georgia" panose="02040502050405020303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567512974"/>
              </p:ext>
            </p:extLst>
          </p:nvPr>
        </p:nvGraphicFramePr>
        <p:xfrm>
          <a:off x="539552" y="1628800"/>
          <a:ext cx="814802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614" y="6393070"/>
            <a:ext cx="9144000" cy="430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The majority of students transfer to a CSU.</a:t>
            </a:r>
            <a:endParaRPr lang="en-US" altLang="ko-KR" sz="20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081127-9D26-184A-808D-5B1DB303DE6D}" type="slidenum">
              <a:rPr lang="en-US" altLang="ko-KR" sz="2000">
                <a:latin typeface="Georgia" pitchFamily="18" charset="0"/>
              </a:rPr>
              <a:pPr/>
              <a:t>12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425952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Majority Hispanic transfers</a:t>
            </a:r>
            <a:endParaRPr lang="en-US" altLang="ko-KR" sz="2000" b="1" dirty="0">
              <a:latin typeface="Georgia" pitchFamily="18" charset="0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4063660793"/>
              </p:ext>
            </p:extLst>
          </p:nvPr>
        </p:nvGraphicFramePr>
        <p:xfrm>
          <a:off x="417773" y="1604060"/>
          <a:ext cx="8308454" cy="4797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60E5D2C3-9B06-1642-BA37-E0584EC83FCF}" type="slidenum">
              <a:rPr lang="en-US" altLang="ko-KR" sz="2000">
                <a:latin typeface="Georgia" pitchFamily="18" charset="0"/>
              </a:rPr>
              <a:pPr/>
              <a:t>13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163512" y="6309320"/>
            <a:ext cx="8440935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altLang="ko-KR" sz="2000" b="1" dirty="0" smtClean="0">
                <a:latin typeface="Georgia" pitchFamily="18" charset="0"/>
              </a:rPr>
              <a:t>Within 6 years, 32% of students transfer who aimed to transfer</a:t>
            </a:r>
            <a:endParaRPr lang="en-US" altLang="ko-KR" sz="2000" b="1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Transfers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97360585"/>
              </p:ext>
            </p:extLst>
          </p:nvPr>
        </p:nvGraphicFramePr>
        <p:xfrm>
          <a:off x="395536" y="1556792"/>
          <a:ext cx="8470900" cy="4683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20983" y="6453336"/>
            <a:ext cx="878522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altLang="ko-KR" sz="2000" b="1" dirty="0" smtClean="0">
                <a:latin typeface="Georgia" pitchFamily="18" charset="0"/>
              </a:rPr>
              <a:t>~75% of students receive financial aid</a:t>
            </a:r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C032472E-B297-0D46-BD67-6511D50932F6}" type="slidenum">
              <a:rPr lang="en-US" altLang="ko-KR" sz="2000">
                <a:latin typeface="Georgia" pitchFamily="18" charset="0"/>
              </a:rPr>
              <a:pPr/>
              <a:t>14</a:t>
            </a:fld>
            <a:endParaRPr lang="en-US" altLang="ko-KR" sz="2000" dirty="0">
              <a:latin typeface="Georgia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63513" y="181089"/>
            <a:ext cx="54585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60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Financial Aid</a:t>
            </a:r>
            <a:endParaRPr lang="en-US" altLang="ko-KR" sz="60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68077992"/>
              </p:ext>
            </p:extLst>
          </p:nvPr>
        </p:nvGraphicFramePr>
        <p:xfrm>
          <a:off x="502729" y="1595970"/>
          <a:ext cx="8138542" cy="4857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3513" y="181089"/>
            <a:ext cx="8980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altLang="ko-KR" sz="5400" b="1" dirty="0" smtClean="0">
                <a:solidFill>
                  <a:schemeClr val="bg1"/>
                </a:solidFill>
                <a:latin typeface="Georgia" pitchFamily="18" charset="0"/>
                <a:ea typeface="HY헤드라인M" pitchFamily="18" charset="-127"/>
                <a:cs typeface="HY헤드라인M" pitchFamily="18" charset="-127"/>
              </a:rPr>
              <a:t>Math Sequence</a:t>
            </a:r>
            <a:endParaRPr lang="en-US" altLang="ko-KR" sz="5400" b="1" dirty="0">
              <a:solidFill>
                <a:schemeClr val="bg1"/>
              </a:solidFill>
              <a:latin typeface="Georgia" pitchFamily="18" charset="0"/>
              <a:ea typeface="HY헤드라인M" pitchFamily="18" charset="-127"/>
              <a:cs typeface="HY헤드라인M" pitchFamily="18" charset="-127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34925" y="6093296"/>
            <a:ext cx="91090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 typeface="Wingdings" charset="2"/>
              <a:buChar char="§"/>
            </a:pPr>
            <a:endParaRPr lang="en-US" altLang="ko-KR" sz="2500" dirty="0">
              <a:latin typeface="Adobe Garamond Pro Bold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402" y="1628800"/>
            <a:ext cx="8262655" cy="5085759"/>
          </a:xfrm>
          <a:prstGeom prst="rect">
            <a:avLst/>
          </a:prstGeom>
          <a:noFill/>
        </p:spPr>
      </p:pic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>
            <a:noAutofit/>
          </a:bodyPr>
          <a:lstStyle/>
          <a:p>
            <a:fld id="{496BB5E5-5CAC-1146-A9F4-1014F6C1A327}" type="slidenum">
              <a:rPr lang="en-US" altLang="ko-KR" sz="2000">
                <a:latin typeface="Georgia" pitchFamily="18" charset="0"/>
              </a:rPr>
              <a:pPr/>
              <a:t>15</a:t>
            </a:fld>
            <a:endParaRPr lang="en-US" altLang="ko-KR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1828</TotalTime>
  <Words>369</Words>
  <Application>Microsoft Office PowerPoint</Application>
  <PresentationFormat>On-screen Show (4:3)</PresentationFormat>
  <Paragraphs>148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East Los Angeles Community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artcom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dc:description>본 디자인은 ARTCOM PT연구소에 저작권이 있습니다.</dc:description>
  <cp:lastModifiedBy>CHEPA</cp:lastModifiedBy>
  <cp:revision>153</cp:revision>
  <dcterms:created xsi:type="dcterms:W3CDTF">2011-01-13T18:02:50Z</dcterms:created>
  <dcterms:modified xsi:type="dcterms:W3CDTF">2013-12-02T18:43:53Z</dcterms:modified>
</cp:coreProperties>
</file>