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drawings/drawing1.xml" ContentType="application/vnd.openxmlformats-officedocument.drawingml.chartshape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86" r:id="rId1"/>
  </p:sldMasterIdLst>
  <p:notesMasterIdLst>
    <p:notesMasterId r:id="rId18"/>
  </p:notesMasterIdLst>
  <p:sldIdLst>
    <p:sldId id="258" r:id="rId2"/>
    <p:sldId id="275" r:id="rId3"/>
    <p:sldId id="277" r:id="rId4"/>
    <p:sldId id="278" r:id="rId5"/>
    <p:sldId id="279" r:id="rId6"/>
    <p:sldId id="283" r:id="rId7"/>
    <p:sldId id="294" r:id="rId8"/>
    <p:sldId id="295" r:id="rId9"/>
    <p:sldId id="296" r:id="rId10"/>
    <p:sldId id="285" r:id="rId11"/>
    <p:sldId id="286" r:id="rId12"/>
    <p:sldId id="287" r:id="rId13"/>
    <p:sldId id="301" r:id="rId14"/>
    <p:sldId id="302" r:id="rId15"/>
    <p:sldId id="290" r:id="rId16"/>
    <p:sldId id="291" r:id="rId17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CC00"/>
    <a:srgbClr val="FF0000"/>
    <a:srgbClr val="009900"/>
    <a:srgbClr val="0099FF"/>
    <a:srgbClr val="A9A9A9"/>
    <a:srgbClr val="C0C0C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2" autoAdjust="0"/>
    <p:restoredTop sz="95192" autoAdjust="0"/>
  </p:normalViewPr>
  <p:slideViewPr>
    <p:cSldViewPr>
      <p:cViewPr>
        <p:scale>
          <a:sx n="90" d="100"/>
          <a:sy n="90" d="100"/>
        </p:scale>
        <p:origin x="-2244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berhroch:Documents:Community%20College%20Research:Harbor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berhroch:Documents:Community%20College%20Research:Harbo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berhroch:Documents:Community%20College%20Research:Harbor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berhroch:Documents:Community%20College%20Research:Harbor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berhroch:Documents:Community%20College%20Research:Harbor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berhroch:Documents:Community%20College%20Research:Harbor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berhroch:Documents:Community%20College%20Research:Harbor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berhroch:Documents:Community%20College%20Research:Harbor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berhroch:Documents:Community%20College%20Research:Harbor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berhroch:Documents:Community%20College%20Research:Harbor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berhroch:Documents:Community%20College%20Research:Harbor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Macintosh%20HD:Users:amberhroch:Documents:Community%20College%20Research:Harbo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# Enrolled: Fall 1949 - 2009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849753057621744E-2"/>
          <c:y val="0.12443094183168303"/>
          <c:w val="0.90976405037082908"/>
          <c:h val="0.75561796281898208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3399FF"/>
              </a:solidFill>
            </a:ln>
          </c:spPr>
          <c:marker>
            <c:symbol val="none"/>
          </c:marker>
          <c:dLbls>
            <c:dLbl>
              <c:idx val="1"/>
              <c:layout>
                <c:manualLayout>
                  <c:x val="-1.2411242877188604E-3"/>
                  <c:y val="-1.14196790119399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7809904506540806E-2"/>
                  <c:y val="-1.977040970087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layout>
                <c:manualLayout>
                  <c:x val="-2.9208261360163006E-2"/>
                  <c:y val="1.919966684748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62000456282741E-2"/>
                  <c:y val="-8.636102115628032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layout>
                <c:manualLayout>
                  <c:x val="-3.3403331921029594E-2"/>
                  <c:y val="2.47668206401131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7809904506540806E-2"/>
                  <c:y val="-2.53375634934986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</c:dLbl>
            <c:dLbl>
              <c:idx val="13"/>
              <c:layout>
                <c:manualLayout>
                  <c:x val="-2.6411547652918609E-2"/>
                  <c:y val="1.919966684748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3.200497506740739E-2"/>
                  <c:y val="-1.42032559082516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2.6394811413410703E-3"/>
                  <c:y val="-1.69868328045633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4.0395116189140719E-2"/>
                  <c:y val="-1.977040970087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5.7506599803921789E-3"/>
                  <c:y val="-5.852525219316271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4.59885436036295E-2"/>
                  <c:y val="-3.09049364654053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8.5473736876365801E-3"/>
                  <c:y val="-2.8537142669269802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4.59885436036295E-2"/>
                  <c:y val="-2.81211403898102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1.55558941952561E-3"/>
                  <c:y val="-5.852525219316221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3.62000456282741E-2"/>
                  <c:y val="-1.42032559082516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4.3523031267699705E-3"/>
                  <c:y val="-3.64718710787457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delete val="1"/>
            </c:dLbl>
            <c:dLbl>
              <c:idx val="26"/>
              <c:delete val="1"/>
            </c:dLbl>
            <c:dLbl>
              <c:idx val="27"/>
              <c:delete val="1"/>
            </c:dLbl>
            <c:dLbl>
              <c:idx val="28"/>
              <c:layout>
                <c:manualLayout>
                  <c:x val="-5.23300368813868E-2"/>
                  <c:y val="-2.53375634934986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layout>
                <c:manualLayout>
                  <c:x val="-3.1354684077053593E-2"/>
                  <c:y val="1.919966684748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0"/>
              <c:delete val="1"/>
            </c:dLbl>
            <c:dLbl>
              <c:idx val="31"/>
              <c:delete val="1"/>
            </c:dLbl>
            <c:dLbl>
              <c:idx val="32"/>
              <c:layout>
                <c:manualLayout>
                  <c:x val="-3.1354684077053593E-2"/>
                  <c:y val="-1.977040970087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3"/>
              <c:layout>
                <c:manualLayout>
                  <c:x val="-1.4574401833587202E-2"/>
                  <c:y val="-2.53375634934986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4"/>
              <c:layout>
                <c:manualLayout>
                  <c:x val="-1.8021406531185297E-2"/>
                  <c:y val="-4.20390248713692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5"/>
              <c:layout>
                <c:manualLayout>
                  <c:x val="-5.2980327871740507E-2"/>
                  <c:y val="-3.64718710787457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6"/>
              <c:layout>
                <c:manualLayout>
                  <c:x val="-2.7809904506540806E-2"/>
                  <c:y val="1.919966684748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7"/>
              <c:layout>
                <c:manualLayout>
                  <c:x val="-3.3403331921029594E-2"/>
                  <c:y val="-2.25539865971868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8"/>
              <c:layout>
                <c:manualLayout>
                  <c:x val="-1.3826335970318706E-2"/>
                  <c:y val="2.19832437438012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9"/>
              <c:delete val="1"/>
            </c:dLbl>
            <c:dLbl>
              <c:idx val="40"/>
              <c:layout>
                <c:manualLayout>
                  <c:x val="-3.200497506740739E-2"/>
                  <c:y val="-2.81211403898103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1"/>
              <c:delete val="1"/>
            </c:dLbl>
            <c:dLbl>
              <c:idx val="43"/>
              <c:layout>
                <c:manualLayout>
                  <c:x val="-1.6623049677563104E-2"/>
                  <c:y val="-2.81211403898103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4"/>
              <c:layout>
                <c:manualLayout>
                  <c:x val="-5.0183614164496106E-2"/>
                  <c:y val="-3.09047172861221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5"/>
              <c:delete val="1"/>
            </c:dLbl>
            <c:dLbl>
              <c:idx val="46"/>
              <c:layout>
                <c:manualLayout>
                  <c:x val="-6.9760610115207108E-2"/>
                  <c:y val="2.498205469619011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7"/>
              <c:layout>
                <c:manualLayout>
                  <c:x val="-3.62000456282741E-2"/>
                  <c:y val="1.919966684748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9"/>
              <c:layout>
                <c:manualLayout>
                  <c:x val="-2.7809904506540903E-2"/>
                  <c:y val="2.19832437438012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0"/>
              <c:layout>
                <c:manualLayout>
                  <c:x val="-2.3614833945674204E-2"/>
                  <c:y val="-3.64718710787457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1"/>
              <c:layout>
                <c:manualLayout>
                  <c:x val="-1.9419763384807401E-2"/>
                  <c:y val="2.19832437438012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2"/>
              <c:layout>
                <c:manualLayout>
                  <c:x val="-4.0395116189140816E-2"/>
                  <c:y val="-2.25539865971868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3"/>
              <c:layout>
                <c:manualLayout>
                  <c:x val="-2.7809904506540806E-2"/>
                  <c:y val="-2.81211403898103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4"/>
              <c:delete val="1"/>
            </c:dLbl>
            <c:dLbl>
              <c:idx val="55"/>
              <c:layout>
                <c:manualLayout>
                  <c:x val="-5.1581971018118303E-2"/>
                  <c:y val="-5.852525219316221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6"/>
              <c:delete val="1"/>
            </c:dLbl>
            <c:dLbl>
              <c:idx val="57"/>
              <c:delete val="1"/>
            </c:dLbl>
            <c:dLbl>
              <c:idx val="58"/>
              <c:layout>
                <c:manualLayout>
                  <c:x val="-2.7809904506540806E-2"/>
                  <c:y val="2.19832437438012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9"/>
              <c:layout>
                <c:manualLayout>
                  <c:x val="-3.6200075699963502E-2"/>
                  <c:y val="-1.68330333836348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0"/>
              <c:layout>
                <c:manualLayout>
                  <c:x val="-1.6485085808461707E-2"/>
                  <c:y val="-2.53375634934986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;[Red]#,##0" sourceLinked="0"/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HD:DOCUME~1:ws-gtv:LOCALS~1:Temp:[census-credit-enrollment.xls]Census Credit'!$A$24:$A$84</c:f>
              <c:numCache>
                <c:formatCode>General</c:formatCode>
                <c:ptCount val="61"/>
                <c:pt idx="0">
                  <c:v>1949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  <c:pt idx="10">
                  <c:v>1959</c:v>
                </c:pt>
                <c:pt idx="11">
                  <c:v>1960</c:v>
                </c:pt>
                <c:pt idx="12">
                  <c:v>1961</c:v>
                </c:pt>
                <c:pt idx="13">
                  <c:v>1962</c:v>
                </c:pt>
                <c:pt idx="14">
                  <c:v>1963</c:v>
                </c:pt>
                <c:pt idx="15">
                  <c:v>1964</c:v>
                </c:pt>
                <c:pt idx="16">
                  <c:v>1965</c:v>
                </c:pt>
                <c:pt idx="17">
                  <c:v>1966</c:v>
                </c:pt>
                <c:pt idx="18">
                  <c:v>1967</c:v>
                </c:pt>
                <c:pt idx="19">
                  <c:v>1968</c:v>
                </c:pt>
                <c:pt idx="20">
                  <c:v>1969</c:v>
                </c:pt>
                <c:pt idx="21">
                  <c:v>1970</c:v>
                </c:pt>
                <c:pt idx="22">
                  <c:v>1971</c:v>
                </c:pt>
                <c:pt idx="23">
                  <c:v>1972</c:v>
                </c:pt>
                <c:pt idx="24">
                  <c:v>1973</c:v>
                </c:pt>
                <c:pt idx="25">
                  <c:v>1974</c:v>
                </c:pt>
                <c:pt idx="26">
                  <c:v>1975</c:v>
                </c:pt>
                <c:pt idx="27">
                  <c:v>1976</c:v>
                </c:pt>
                <c:pt idx="28">
                  <c:v>1977</c:v>
                </c:pt>
                <c:pt idx="29">
                  <c:v>1978</c:v>
                </c:pt>
                <c:pt idx="30">
                  <c:v>1979</c:v>
                </c:pt>
                <c:pt idx="31">
                  <c:v>1980</c:v>
                </c:pt>
                <c:pt idx="32">
                  <c:v>1981</c:v>
                </c:pt>
                <c:pt idx="33">
                  <c:v>1982</c:v>
                </c:pt>
                <c:pt idx="34">
                  <c:v>1983</c:v>
                </c:pt>
                <c:pt idx="35">
                  <c:v>1984</c:v>
                </c:pt>
                <c:pt idx="36">
                  <c:v>1985</c:v>
                </c:pt>
                <c:pt idx="37">
                  <c:v>1986</c:v>
                </c:pt>
                <c:pt idx="38">
                  <c:v>1987</c:v>
                </c:pt>
                <c:pt idx="39">
                  <c:v>1988</c:v>
                </c:pt>
                <c:pt idx="40">
                  <c:v>1989</c:v>
                </c:pt>
                <c:pt idx="41">
                  <c:v>1990</c:v>
                </c:pt>
                <c:pt idx="42">
                  <c:v>1991</c:v>
                </c:pt>
                <c:pt idx="43">
                  <c:v>1992</c:v>
                </c:pt>
                <c:pt idx="44">
                  <c:v>1993</c:v>
                </c:pt>
                <c:pt idx="45">
                  <c:v>1994</c:v>
                </c:pt>
                <c:pt idx="46">
                  <c:v>1995</c:v>
                </c:pt>
                <c:pt idx="47">
                  <c:v>1996</c:v>
                </c:pt>
                <c:pt idx="48">
                  <c:v>1997</c:v>
                </c:pt>
                <c:pt idx="49">
                  <c:v>1998</c:v>
                </c:pt>
                <c:pt idx="50">
                  <c:v>1999</c:v>
                </c:pt>
                <c:pt idx="51">
                  <c:v>2000</c:v>
                </c:pt>
                <c:pt idx="52">
                  <c:v>2001</c:v>
                </c:pt>
                <c:pt idx="53">
                  <c:v>2002</c:v>
                </c:pt>
                <c:pt idx="54">
                  <c:v>2003</c:v>
                </c:pt>
                <c:pt idx="55">
                  <c:v>2004</c:v>
                </c:pt>
                <c:pt idx="56">
                  <c:v>2005</c:v>
                </c:pt>
                <c:pt idx="57">
                  <c:v>2006</c:v>
                </c:pt>
                <c:pt idx="58">
                  <c:v>2007</c:v>
                </c:pt>
                <c:pt idx="59">
                  <c:v>2008</c:v>
                </c:pt>
                <c:pt idx="60">
                  <c:v>2009</c:v>
                </c:pt>
              </c:numCache>
            </c:numRef>
          </c:cat>
          <c:val>
            <c:numRef>
              <c:f>'Macintosh HD:DOCUME~1:ws-gtv:LOCALS~1:Temp:[census-credit-enrollment.xls]Census Credit'!$D$24:$D$84</c:f>
              <c:numCache>
                <c:formatCode>General</c:formatCode>
                <c:ptCount val="61"/>
                <c:pt idx="0">
                  <c:v>649</c:v>
                </c:pt>
                <c:pt idx="1">
                  <c:v>1306</c:v>
                </c:pt>
                <c:pt idx="2">
                  <c:v>2671</c:v>
                </c:pt>
                <c:pt idx="3">
                  <c:v>2493</c:v>
                </c:pt>
                <c:pt idx="4">
                  <c:v>2406</c:v>
                </c:pt>
                <c:pt idx="5">
                  <c:v>2169</c:v>
                </c:pt>
                <c:pt idx="6">
                  <c:v>2294</c:v>
                </c:pt>
                <c:pt idx="7">
                  <c:v>2997</c:v>
                </c:pt>
                <c:pt idx="8">
                  <c:v>2962</c:v>
                </c:pt>
                <c:pt idx="9">
                  <c:v>3058</c:v>
                </c:pt>
                <c:pt idx="10">
                  <c:v>2987</c:v>
                </c:pt>
                <c:pt idx="11">
                  <c:v>3425</c:v>
                </c:pt>
                <c:pt idx="12">
                  <c:v>3557</c:v>
                </c:pt>
                <c:pt idx="13">
                  <c:v>3236</c:v>
                </c:pt>
                <c:pt idx="14">
                  <c:v>4412</c:v>
                </c:pt>
                <c:pt idx="15">
                  <c:v>4867</c:v>
                </c:pt>
                <c:pt idx="16">
                  <c:v>5853</c:v>
                </c:pt>
                <c:pt idx="17">
                  <c:v>6363</c:v>
                </c:pt>
                <c:pt idx="18">
                  <c:v>6712</c:v>
                </c:pt>
                <c:pt idx="19">
                  <c:v>7493</c:v>
                </c:pt>
                <c:pt idx="20">
                  <c:v>7852</c:v>
                </c:pt>
                <c:pt idx="21">
                  <c:v>8408</c:v>
                </c:pt>
                <c:pt idx="22">
                  <c:v>9130</c:v>
                </c:pt>
                <c:pt idx="23">
                  <c:v>9213</c:v>
                </c:pt>
                <c:pt idx="24">
                  <c:v>10050</c:v>
                </c:pt>
                <c:pt idx="25">
                  <c:v>10736</c:v>
                </c:pt>
                <c:pt idx="26">
                  <c:v>11037</c:v>
                </c:pt>
                <c:pt idx="27">
                  <c:v>10908</c:v>
                </c:pt>
                <c:pt idx="28">
                  <c:v>11812</c:v>
                </c:pt>
                <c:pt idx="29">
                  <c:v>11357</c:v>
                </c:pt>
                <c:pt idx="30">
                  <c:v>11681</c:v>
                </c:pt>
                <c:pt idx="31">
                  <c:v>11762</c:v>
                </c:pt>
                <c:pt idx="32">
                  <c:v>12541</c:v>
                </c:pt>
                <c:pt idx="33">
                  <c:v>11786</c:v>
                </c:pt>
                <c:pt idx="34">
                  <c:v>9977</c:v>
                </c:pt>
                <c:pt idx="35">
                  <c:v>8247</c:v>
                </c:pt>
                <c:pt idx="36">
                  <c:v>7763</c:v>
                </c:pt>
                <c:pt idx="37">
                  <c:v>8548</c:v>
                </c:pt>
                <c:pt idx="38">
                  <c:v>8599</c:v>
                </c:pt>
                <c:pt idx="39">
                  <c:v>8773</c:v>
                </c:pt>
                <c:pt idx="40">
                  <c:v>8761</c:v>
                </c:pt>
                <c:pt idx="41">
                  <c:v>8908</c:v>
                </c:pt>
                <c:pt idx="42">
                  <c:v>9613</c:v>
                </c:pt>
                <c:pt idx="43">
                  <c:v>9218</c:v>
                </c:pt>
                <c:pt idx="44">
                  <c:v>8040</c:v>
                </c:pt>
                <c:pt idx="45">
                  <c:v>7837</c:v>
                </c:pt>
                <c:pt idx="46">
                  <c:v>7603</c:v>
                </c:pt>
                <c:pt idx="47">
                  <c:v>7500</c:v>
                </c:pt>
                <c:pt idx="48">
                  <c:v>7931</c:v>
                </c:pt>
                <c:pt idx="49">
                  <c:v>7494</c:v>
                </c:pt>
                <c:pt idx="50">
                  <c:v>7450</c:v>
                </c:pt>
                <c:pt idx="51">
                  <c:v>7151</c:v>
                </c:pt>
                <c:pt idx="52">
                  <c:v>8855</c:v>
                </c:pt>
                <c:pt idx="53">
                  <c:v>9469</c:v>
                </c:pt>
                <c:pt idx="54">
                  <c:v>9102</c:v>
                </c:pt>
                <c:pt idx="55">
                  <c:v>8542</c:v>
                </c:pt>
                <c:pt idx="56">
                  <c:v>8473</c:v>
                </c:pt>
                <c:pt idx="57">
                  <c:v>8111</c:v>
                </c:pt>
                <c:pt idx="58">
                  <c:v>7957</c:v>
                </c:pt>
                <c:pt idx="59">
                  <c:v>8739</c:v>
                </c:pt>
                <c:pt idx="60">
                  <c:v>9447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333888"/>
        <c:axId val="43485440"/>
      </c:lineChart>
      <c:catAx>
        <c:axId val="43333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485440"/>
        <c:crosses val="autoZero"/>
        <c:auto val="1"/>
        <c:lblAlgn val="ctr"/>
        <c:lblOffset val="100"/>
        <c:noMultiLvlLbl val="0"/>
      </c:catAx>
      <c:valAx>
        <c:axId val="43485440"/>
        <c:scaling>
          <c:orientation val="minMax"/>
        </c:scaling>
        <c:delete val="0"/>
        <c:axPos val="l"/>
        <c:majorGridlines/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3338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# Enrolled by Age: Fall 2000 - 2009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0105811380907211E-2"/>
          <c:y val="0.11695141798962901"/>
          <c:w val="0.92478069560676701"/>
          <c:h val="0.75393509319005014"/>
        </c:manualLayout>
      </c:layout>
      <c:lineChart>
        <c:grouping val="standard"/>
        <c:varyColors val="0"/>
        <c:ser>
          <c:idx val="0"/>
          <c:order val="0"/>
          <c:tx>
            <c:v>Concurrent High School</c:v>
          </c:tx>
          <c:marker>
            <c:symbol val="none"/>
          </c:marker>
          <c:dLbls>
            <c:dLbl>
              <c:idx val="0"/>
              <c:layout>
                <c:manualLayout>
                  <c:x val="-2.2485220761017406E-2"/>
                  <c:y val="2.52847713725347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2485220761017506E-2"/>
                  <c:y val="2.80625485427497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2485220761017506E-2"/>
                  <c:y val="2.80625485427497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6143078973767014E-2"/>
                  <c:y val="3.08403257129646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2485220761017506E-2"/>
                  <c:y val="3.08403257129646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5.4275466875541118E-3"/>
                  <c:y val="2.8477684059999108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HD:DOCUME~1:ws-gtv:LOCALS~1:Temp:[enrollment-by-age.xls]Best Estimates'!$A$13:$A$23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'Macintosh HD:DOCUME~1:ws-gtv:LOCALS~1:Temp:[enrollment-by-age.xls]Best Estimates'!$D$13:$D$22</c:f>
              <c:numCache>
                <c:formatCode>General</c:formatCode>
                <c:ptCount val="10"/>
                <c:pt idx="0">
                  <c:v>694.49043351901219</c:v>
                </c:pt>
                <c:pt idx="1">
                  <c:v>755.19885108263361</c:v>
                </c:pt>
                <c:pt idx="2">
                  <c:v>991.83502332184139</c:v>
                </c:pt>
                <c:pt idx="3">
                  <c:v>1033.6216712580349</c:v>
                </c:pt>
                <c:pt idx="4">
                  <c:v>800.07191210742417</c:v>
                </c:pt>
                <c:pt idx="5">
                  <c:v>913.06344206974154</c:v>
                </c:pt>
                <c:pt idx="6">
                  <c:v>1004.967334985357</c:v>
                </c:pt>
                <c:pt idx="7">
                  <c:v>1073.7605304212173</c:v>
                </c:pt>
                <c:pt idx="8">
                  <c:v>1275.0730028921907</c:v>
                </c:pt>
                <c:pt idx="9">
                  <c:v>1059.6634920634917</c:v>
                </c:pt>
              </c:numCache>
            </c:numRef>
          </c:val>
          <c:smooth val="0"/>
        </c:ser>
        <c:ser>
          <c:idx val="1"/>
          <c:order val="1"/>
          <c:tx>
            <c:v>Under 20</c:v>
          </c:tx>
          <c:marker>
            <c:symbol val="none"/>
          </c:marker>
          <c:dLbls>
            <c:dLbl>
              <c:idx val="0"/>
              <c:layout>
                <c:manualLayout>
                  <c:x val="-3.6300174520069804E-2"/>
                  <c:y val="2.22222173617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1884816753926711E-2"/>
                  <c:y val="-2.4999994531934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0942408376963401E-2"/>
                  <c:y val="3.333332604257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0942408376963401E-2"/>
                  <c:y val="2.22222173617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3961605584642199E-2"/>
                  <c:y val="2.7777771702149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1.3888885851074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1169284467713802E-2"/>
                  <c:y val="-2.4999994531934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3961605584642199E-2"/>
                  <c:y val="-3.0555548872364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2.7923211169284504E-3"/>
                  <c:y val="-4.16666575532245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2565445026178002E-2"/>
                  <c:y val="-8.33333151064490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HD:DOCUME~1:ws-gtv:LOCALS~1:Temp:[enrollment-by-age.xls]Best Estimates'!$A$13:$A$23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'Macintosh HD:DOCUME~1:ws-gtv:LOCALS~1:Temp:[enrollment-by-age.xls]Best Estimates'!$D$53:$D$62</c:f>
              <c:numCache>
                <c:formatCode>General</c:formatCode>
                <c:ptCount val="10"/>
                <c:pt idx="0">
                  <c:v>1085.899007023492</c:v>
                </c:pt>
                <c:pt idx="1">
                  <c:v>1388.1180954485201</c:v>
                </c:pt>
                <c:pt idx="2">
                  <c:v>1545.8416142770227</c:v>
                </c:pt>
                <c:pt idx="3">
                  <c:v>1524.8937863483318</c:v>
                </c:pt>
                <c:pt idx="4">
                  <c:v>1562.2257241149709</c:v>
                </c:pt>
                <c:pt idx="5">
                  <c:v>1641.2267716535432</c:v>
                </c:pt>
                <c:pt idx="6">
                  <c:v>1634.4423293534578</c:v>
                </c:pt>
                <c:pt idx="7">
                  <c:v>1639.4576554490754</c:v>
                </c:pt>
                <c:pt idx="8">
                  <c:v>1805.8450184501842</c:v>
                </c:pt>
                <c:pt idx="9">
                  <c:v>2031.1731601731599</c:v>
                </c:pt>
              </c:numCache>
            </c:numRef>
          </c:val>
          <c:smooth val="0"/>
        </c:ser>
        <c:ser>
          <c:idx val="2"/>
          <c:order val="2"/>
          <c:tx>
            <c:v>20-24</c:v>
          </c:tx>
          <c:marker>
            <c:symbol val="none"/>
          </c:marker>
          <c:dLbls>
            <c:dLbl>
              <c:idx val="1"/>
              <c:layout>
                <c:manualLayout>
                  <c:x val="-3.7539239532231303E-2"/>
                  <c:y val="-1.97292170321048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1954597298374417E-2"/>
                  <c:y val="-1.69514398618898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9162276181445901E-2"/>
                  <c:y val="-1.69514398618898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9162276181445901E-2"/>
                  <c:y val="-1.69514398618898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7766115622981709E-2"/>
                  <c:y val="-1.69514398618898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HD:DOCUME~1:ws-gtv:LOCALS~1:Temp:[enrollment-by-age.xls]Best Estimates'!$A$13:$A$23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'Macintosh HD:DOCUME~1:ws-gtv:LOCALS~1:Temp:[enrollment-by-age.xls]Best Estimates'!$D$93:$D$102</c:f>
              <c:numCache>
                <c:formatCode>General</c:formatCode>
                <c:ptCount val="10"/>
                <c:pt idx="0">
                  <c:v>2118.1092274158386</c:v>
                </c:pt>
                <c:pt idx="1">
                  <c:v>2576.6758727353072</c:v>
                </c:pt>
                <c:pt idx="2">
                  <c:v>2836.2833096734944</c:v>
                </c:pt>
                <c:pt idx="3">
                  <c:v>2754.4670951943681</c:v>
                </c:pt>
                <c:pt idx="4">
                  <c:v>2679.8617245588734</c:v>
                </c:pt>
                <c:pt idx="5">
                  <c:v>2626.7253093363333</c:v>
                </c:pt>
                <c:pt idx="6">
                  <c:v>2484.0965307501701</c:v>
                </c:pt>
                <c:pt idx="7">
                  <c:v>2407.316135502565</c:v>
                </c:pt>
                <c:pt idx="8">
                  <c:v>2644.2730627306269</c:v>
                </c:pt>
                <c:pt idx="9">
                  <c:v>2959.96911976912</c:v>
                </c:pt>
              </c:numCache>
            </c:numRef>
          </c:val>
          <c:smooth val="0"/>
        </c:ser>
        <c:ser>
          <c:idx val="3"/>
          <c:order val="3"/>
          <c:tx>
            <c:v>25-34</c:v>
          </c:tx>
          <c:marker>
            <c:symbol val="none"/>
          </c:marker>
          <c:dLbls>
            <c:dLbl>
              <c:idx val="0"/>
              <c:layout>
                <c:manualLayout>
                  <c:x val="-3.1954597298374417E-2"/>
                  <c:y val="-2.25069942023197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7766115622981709E-2"/>
                  <c:y val="3.58263263721945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2181473389124809E-2"/>
                  <c:y val="-2.52847713725346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766115622981709E-2"/>
                  <c:y val="-1.69514398618898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2181473389124809E-2"/>
                  <c:y val="-2.25069942023197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7766115622981709E-2"/>
                  <c:y val="-1.97292170321048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4520042324552311E-2"/>
                  <c:y val="-3.08403257129646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7766115622981608E-2"/>
                  <c:y val="8.048554670044911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5.0104684558409301E-2"/>
                  <c:y val="-4.19514343938244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8.2198678044825522E-3"/>
                  <c:y val="-3.062554010814959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HD:DOCUME~1:ws-gtv:LOCALS~1:Temp:[enrollment-by-age.xls]Best Estimates'!$A$13:$A$23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'Macintosh HD:DOCUME~1:ws-gtv:LOCALS~1:Temp:[enrollment-by-age.xls]Best Estimates'!$D$133:$D$142</c:f>
              <c:numCache>
                <c:formatCode>General</c:formatCode>
                <c:ptCount val="10"/>
                <c:pt idx="0">
                  <c:v>1667.8161782513928</c:v>
                </c:pt>
                <c:pt idx="1">
                  <c:v>2016.1461555457361</c:v>
                </c:pt>
                <c:pt idx="2">
                  <c:v>2078.7249036706548</c:v>
                </c:pt>
                <c:pt idx="3">
                  <c:v>1987.376798285889</c:v>
                </c:pt>
                <c:pt idx="4">
                  <c:v>1850.4032848740428</c:v>
                </c:pt>
                <c:pt idx="5">
                  <c:v>1770.847469066367</c:v>
                </c:pt>
                <c:pt idx="6">
                  <c:v>1594.2436359540441</c:v>
                </c:pt>
                <c:pt idx="7">
                  <c:v>1478.9699130822382</c:v>
                </c:pt>
                <c:pt idx="8">
                  <c:v>1660.296698912935</c:v>
                </c:pt>
                <c:pt idx="9">
                  <c:v>1837.59826839827</c:v>
                </c:pt>
              </c:numCache>
            </c:numRef>
          </c:val>
          <c:smooth val="0"/>
        </c:ser>
        <c:ser>
          <c:idx val="4"/>
          <c:order val="4"/>
          <c:tx>
            <c:v>35 and Over</c:v>
          </c:tx>
          <c:marker>
            <c:symbol val="none"/>
          </c:marker>
          <c:dLbls>
            <c:dLbl>
              <c:idx val="0"/>
              <c:layout>
                <c:manualLayout>
                  <c:x val="-4.1884816753926711E-2"/>
                  <c:y val="1.11111086808598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6527050610820307E-2"/>
                  <c:y val="-1.9444440191504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5130890052356004E-2"/>
                  <c:y val="2.22222173617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1191962436436544E-17"/>
                  <c:y val="3.333332604257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3961605584642199E-2"/>
                  <c:y val="-1.11111086808598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5846422338569016E-3"/>
                  <c:y val="3.0555548872364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0942408376963401E-2"/>
                  <c:y val="2.7777771702149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1.9444440191504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88481675392673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HD:DOCUME~1:ws-gtv:LOCALS~1:Temp:[enrollment-by-age.xls]Best Estimates'!$A$13:$A$23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'Macintosh HD:DOCUME~1:ws-gtv:LOCALS~1:Temp:[enrollment-by-age.xls]Best Estimates'!$D$173:$D$182</c:f>
              <c:numCache>
                <c:formatCode>General</c:formatCode>
                <c:ptCount val="10"/>
                <c:pt idx="0">
                  <c:v>1584.6851537902644</c:v>
                </c:pt>
                <c:pt idx="1">
                  <c:v>2118.861025187804</c:v>
                </c:pt>
                <c:pt idx="2">
                  <c:v>2016.3151490569858</c:v>
                </c:pt>
                <c:pt idx="3">
                  <c:v>1801.6406489133756</c:v>
                </c:pt>
                <c:pt idx="4">
                  <c:v>1649.4373543446902</c:v>
                </c:pt>
                <c:pt idx="5">
                  <c:v>1521.1370078740158</c:v>
                </c:pt>
                <c:pt idx="6">
                  <c:v>1393.2501689569719</c:v>
                </c:pt>
                <c:pt idx="7">
                  <c:v>1357.4957655449073</c:v>
                </c:pt>
                <c:pt idx="8">
                  <c:v>1353.5122170140619</c:v>
                </c:pt>
                <c:pt idx="9">
                  <c:v>1558.59595959596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922368"/>
        <c:axId val="45477888"/>
      </c:lineChart>
      <c:catAx>
        <c:axId val="44922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45477888"/>
        <c:crosses val="autoZero"/>
        <c:auto val="1"/>
        <c:lblAlgn val="ctr"/>
        <c:lblOffset val="100"/>
        <c:noMultiLvlLbl val="0"/>
      </c:catAx>
      <c:valAx>
        <c:axId val="45477888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922368"/>
        <c:crosses val="autoZero"/>
        <c:crossBetween val="between"/>
      </c:valAx>
      <c:spPr>
        <a:ln>
          <a:solidFill>
            <a:schemeClr val="tx2">
              <a:lumMod val="7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0006150927625307E-2"/>
          <c:y val="0.92424147373794197"/>
          <c:w val="0.91842937433867911"/>
          <c:h val="7.3373780976863423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# Enrolled by Citizenship: Fall 2000 - 2009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5.9476948140103209E-2"/>
          <c:y val="0.14232501513396301"/>
          <c:w val="0.91123953298941107"/>
          <c:h val="0.73197962353107826"/>
        </c:manualLayout>
      </c:layout>
      <c:barChart>
        <c:barDir val="col"/>
        <c:grouping val="stacked"/>
        <c:varyColors val="0"/>
        <c:ser>
          <c:idx val="0"/>
          <c:order val="0"/>
          <c:tx>
            <c:v>US Citizen</c:v>
          </c:tx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HD:DOCUME~1:ws-gtv:LOCALS~1:Temp:[enrollment-by-citizenship-status.xls]Census Enrollment'!$A$183:$A$192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HD:DOCUME~1:ws-gtv:LOCALS~1:Temp:[enrollment-by-citizenship-status.xls]Census Enrollment'!$D$26:$D$35</c:f>
              <c:numCache>
                <c:formatCode>General</c:formatCode>
                <c:ptCount val="10"/>
                <c:pt idx="0">
                  <c:v>6219.8890740299939</c:v>
                </c:pt>
                <c:pt idx="1">
                  <c:v>7797.11746890211</c:v>
                </c:pt>
                <c:pt idx="2">
                  <c:v>8214.4023745385621</c:v>
                </c:pt>
                <c:pt idx="3">
                  <c:v>7871.4329524954901</c:v>
                </c:pt>
                <c:pt idx="4">
                  <c:v>7363.3149350649355</c:v>
                </c:pt>
                <c:pt idx="5">
                  <c:v>7280.6832434811313</c:v>
                </c:pt>
                <c:pt idx="6">
                  <c:v>7007.1096283224888</c:v>
                </c:pt>
                <c:pt idx="7">
                  <c:v>6895.7759999999998</c:v>
                </c:pt>
                <c:pt idx="8">
                  <c:v>7677.7670301090329</c:v>
                </c:pt>
                <c:pt idx="9">
                  <c:v>8476.4050483139417</c:v>
                </c:pt>
              </c:numCache>
            </c:numRef>
          </c:val>
        </c:ser>
        <c:ser>
          <c:idx val="1"/>
          <c:order val="1"/>
          <c:tx>
            <c:v>Permanent Resident</c:v>
          </c:tx>
          <c:invertIfNegative val="0"/>
          <c:dLbls>
            <c:numFmt formatCode="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HD:DOCUME~1:ws-gtv:LOCALS~1:Temp:[enrollment-by-citizenship-status.xls]Census Enrollment'!$A$183:$A$192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HD:DOCUME~1:ws-gtv:LOCALS~1:Temp:[enrollment-by-citizenship-status.xls]Census Enrollment'!$D$58:$D$67</c:f>
              <c:numCache>
                <c:formatCode>General</c:formatCode>
                <c:ptCount val="10"/>
                <c:pt idx="0">
                  <c:v>767.69840514163309</c:v>
                </c:pt>
                <c:pt idx="1">
                  <c:v>895.03547863710116</c:v>
                </c:pt>
                <c:pt idx="2">
                  <c:v>969.2900329242741</c:v>
                </c:pt>
                <c:pt idx="3">
                  <c:v>898.52375225496087</c:v>
                </c:pt>
                <c:pt idx="4">
                  <c:v>806.12813852813917</c:v>
                </c:pt>
                <c:pt idx="5">
                  <c:v>780.27296732313789</c:v>
                </c:pt>
                <c:pt idx="6">
                  <c:v>688.81327892356899</c:v>
                </c:pt>
                <c:pt idx="7">
                  <c:v>639.17600000000004</c:v>
                </c:pt>
                <c:pt idx="8">
                  <c:v>635.51595478643537</c:v>
                </c:pt>
                <c:pt idx="9">
                  <c:v>611.04634194438961</c:v>
                </c:pt>
              </c:numCache>
            </c:numRef>
          </c:val>
        </c:ser>
        <c:ser>
          <c:idx val="2"/>
          <c:order val="2"/>
          <c:tx>
            <c:v>Temporary Resident</c:v>
          </c:tx>
          <c:invertIfNegative val="0"/>
          <c:cat>
            <c:numRef>
              <c:f>'Macintosh HD:DOCUME~1:ws-gtv:LOCALS~1:Temp:[enrollment-by-citizenship-status.xls]Census Enrollment'!$A$183:$A$192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HD:DOCUME~1:ws-gtv:LOCALS~1:Temp:[enrollment-by-citizenship-status.xls]Census Enrollment'!$D$90:$D$99</c:f>
              <c:numCache>
                <c:formatCode>General</c:formatCode>
                <c:ptCount val="10"/>
                <c:pt idx="0">
                  <c:v>31.490954534634611</c:v>
                </c:pt>
                <c:pt idx="1">
                  <c:v>44.318226068144938</c:v>
                </c:pt>
                <c:pt idx="2">
                  <c:v>52.904719145964279</c:v>
                </c:pt>
                <c:pt idx="3">
                  <c:v>45.610342754058948</c:v>
                </c:pt>
                <c:pt idx="4">
                  <c:v>43.449567099567041</c:v>
                </c:pt>
                <c:pt idx="5">
                  <c:v>39.153482231268519</c:v>
                </c:pt>
                <c:pt idx="6">
                  <c:v>33.098819896327349</c:v>
                </c:pt>
                <c:pt idx="7">
                  <c:v>23.544</c:v>
                </c:pt>
                <c:pt idx="8">
                  <c:v>17.483244973492045</c:v>
                </c:pt>
                <c:pt idx="9">
                  <c:v>18.629461644646025</c:v>
                </c:pt>
              </c:numCache>
            </c:numRef>
          </c:val>
        </c:ser>
        <c:ser>
          <c:idx val="3"/>
          <c:order val="3"/>
          <c:tx>
            <c:v>Refugee</c:v>
          </c:tx>
          <c:invertIfNegative val="0"/>
          <c:cat>
            <c:numRef>
              <c:f>'Macintosh HD:DOCUME~1:ws-gtv:LOCALS~1:Temp:[enrollment-by-citizenship-status.xls]Census Enrollment'!$A$183:$A$192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HD:DOCUME~1:ws-gtv:LOCALS~1:Temp:[enrollment-by-citizenship-status.xls]Census Enrollment'!$D$122:$D$131</c:f>
              <c:numCache>
                <c:formatCode>General</c:formatCode>
                <c:ptCount val="10"/>
                <c:pt idx="0">
                  <c:v>10.2132825517734</c:v>
                </c:pt>
                <c:pt idx="1">
                  <c:v>16.378474851270958</c:v>
                </c:pt>
                <c:pt idx="2">
                  <c:v>22.673451062556126</c:v>
                </c:pt>
                <c:pt idx="3">
                  <c:v>20.980757666867106</c:v>
                </c:pt>
                <c:pt idx="4">
                  <c:v>21.26255411255411</c:v>
                </c:pt>
                <c:pt idx="5">
                  <c:v>14.915612278578502</c:v>
                </c:pt>
                <c:pt idx="6">
                  <c:v>13.418440498511099</c:v>
                </c:pt>
                <c:pt idx="7">
                  <c:v>8.7200000000000006</c:v>
                </c:pt>
                <c:pt idx="8">
                  <c:v>10.489946984095232</c:v>
                </c:pt>
                <c:pt idx="9">
                  <c:v>8.3832577400907127</c:v>
                </c:pt>
              </c:numCache>
            </c:numRef>
          </c:val>
        </c:ser>
        <c:ser>
          <c:idx val="4"/>
          <c:order val="4"/>
          <c:tx>
            <c:v>Student Visa</c:v>
          </c:tx>
          <c:invertIfNegative val="0"/>
          <c:dLbls>
            <c:dLbl>
              <c:idx val="0"/>
              <c:layout>
                <c:manualLayout>
                  <c:x val="1.0101010101010102E-2"/>
                  <c:y val="2.6768987432487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151515151515103E-2"/>
                  <c:y val="1.0707594972994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151515151515103E-2"/>
                  <c:y val="2.67689874324869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36363636363640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101010101010001E-2"/>
                  <c:y val="8.03069622974620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3888888888888904E-2"/>
                  <c:y val="8.03069622974620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5968355045387711E-2"/>
                  <c:y val="-5.204698894904186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156343711642130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7775571147002709E-2"/>
                  <c:y val="2.67689288181205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2826059106227505E-2"/>
                  <c:y val="2.67689288181211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HD:DOCUME~1:ws-gtv:LOCALS~1:Temp:[enrollment-by-citizenship-status.xls]Census Enrollment'!$A$183:$A$192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HD:DOCUME~1:ws-gtv:LOCALS~1:Temp:[enrollment-by-citizenship-status.xls]Census Enrollment'!$D$154:$D$163</c:f>
              <c:numCache>
                <c:formatCode>General</c:formatCode>
                <c:ptCount val="10"/>
                <c:pt idx="0">
                  <c:v>80.004046655558199</c:v>
                </c:pt>
                <c:pt idx="1">
                  <c:v>86.709572742022644</c:v>
                </c:pt>
                <c:pt idx="2">
                  <c:v>78.412351591339913</c:v>
                </c:pt>
                <c:pt idx="3">
                  <c:v>91.22068550811791</c:v>
                </c:pt>
                <c:pt idx="4">
                  <c:v>87.823593073593045</c:v>
                </c:pt>
                <c:pt idx="5">
                  <c:v>95.087028275937968</c:v>
                </c:pt>
                <c:pt idx="6">
                  <c:v>80.510642991066504</c:v>
                </c:pt>
                <c:pt idx="7">
                  <c:v>74.11999999999999</c:v>
                </c:pt>
                <c:pt idx="8">
                  <c:v>98.78033410023005</c:v>
                </c:pt>
                <c:pt idx="9">
                  <c:v>78.243738907513276</c:v>
                </c:pt>
              </c:numCache>
            </c:numRef>
          </c:val>
        </c:ser>
        <c:ser>
          <c:idx val="5"/>
          <c:order val="5"/>
          <c:tx>
            <c:v>Other</c:v>
          </c:tx>
          <c:invertIfNegative val="0"/>
          <c:dLbls>
            <c:dLbl>
              <c:idx val="0"/>
              <c:layout>
                <c:manualLayout>
                  <c:x val="-8.8383838383838519E-3"/>
                  <c:y val="-8.03069622974625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5757575757575699E-3"/>
                  <c:y val="-1.0707594972994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3131313131313122E-3"/>
                  <c:y val="-8.03069622974620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8.8383838383838415E-3"/>
                  <c:y val="-8.03069622974620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5757575757575699E-3"/>
                  <c:y val="-1.0707594972994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0101010101010102E-2"/>
                  <c:y val="-2.6768987432487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0101010101010102E-2"/>
                  <c:y val="-5.3537974864974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5.0505050505051403E-3"/>
                  <c:y val="-8.03069622974625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8.8383838383838415E-3"/>
                  <c:y val="-2.6768987432487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3131313131315012E-3"/>
                  <c:y val="-2.453795501522982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HD:DOCUME~1:ws-gtv:LOCALS~1:Temp:[enrollment-by-citizenship-status.xls]Census Enrollment'!$A$183:$A$192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HD:DOCUME~1:ws-gtv:LOCALS~1:Temp:[enrollment-by-citizenship-status.xls]Census Enrollment'!$D$183:$D$192</c:f>
              <c:numCache>
                <c:formatCode>General</c:formatCode>
                <c:ptCount val="10"/>
                <c:pt idx="0">
                  <c:v>41.704237086408</c:v>
                </c:pt>
                <c:pt idx="1">
                  <c:v>67.44077879935098</c:v>
                </c:pt>
                <c:pt idx="2">
                  <c:v>131.31707073730419</c:v>
                </c:pt>
                <c:pt idx="3">
                  <c:v>174.2315093205051</c:v>
                </c:pt>
                <c:pt idx="4">
                  <c:v>220.0212121212121</c:v>
                </c:pt>
                <c:pt idx="5">
                  <c:v>262.88766640994618</c:v>
                </c:pt>
                <c:pt idx="6">
                  <c:v>288.04918936803801</c:v>
                </c:pt>
                <c:pt idx="7">
                  <c:v>315.66400000000004</c:v>
                </c:pt>
                <c:pt idx="8">
                  <c:v>298.96348904671396</c:v>
                </c:pt>
                <c:pt idx="9">
                  <c:v>254.29215144941818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1480832"/>
        <c:axId val="71482752"/>
      </c:barChart>
      <c:catAx>
        <c:axId val="71480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1482752"/>
        <c:crosses val="autoZero"/>
        <c:auto val="1"/>
        <c:lblAlgn val="ctr"/>
        <c:lblOffset val="100"/>
        <c:noMultiLvlLbl val="0"/>
      </c:catAx>
      <c:valAx>
        <c:axId val="7148275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1480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1821341297855008E-2"/>
          <c:y val="0.93105254596132681"/>
          <c:w val="0.914385555253869"/>
          <c:h val="6.2948566045432003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# Enrolled by Gender: Fall 2000 - 2009</a:t>
            </a:r>
            <a:endParaRPr lang="en-US" sz="1800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5.8875714424270004E-2"/>
          <c:y val="0.11611184220040201"/>
          <c:w val="0.91831946709092493"/>
          <c:h val="0.77775384133783909"/>
        </c:manualLayout>
      </c:layout>
      <c:barChart>
        <c:barDir val="col"/>
        <c:grouping val="percentStacked"/>
        <c:varyColors val="0"/>
        <c:ser>
          <c:idx val="0"/>
          <c:order val="0"/>
          <c:tx>
            <c:v>Females</c:v>
          </c:tx>
          <c:spPr>
            <a:solidFill>
              <a:srgbClr val="FF3399"/>
            </a:solidFill>
          </c:spPr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HD:DOCUME~1:ws-gtv:LOCALS~1:Temp:[enrollment-by-gender.xls]Best Estimates-Table'!$A$32:$A$41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HD:DOCUME~1:ws-gtv:LOCALS~1:Temp:[enrollment-by-gender.xls]Best Estimates-Table'!$D$32:$D$41</c:f>
              <c:numCache>
                <c:formatCode>General</c:formatCode>
                <c:ptCount val="10"/>
                <c:pt idx="0">
                  <c:v>4278.0424774560988</c:v>
                </c:pt>
                <c:pt idx="1">
                  <c:v>5490.3481729007217</c:v>
                </c:pt>
                <c:pt idx="2">
                  <c:v>5818.1650253655644</c:v>
                </c:pt>
                <c:pt idx="3">
                  <c:v>5667.5751450870521</c:v>
                </c:pt>
                <c:pt idx="4">
                  <c:v>5374.5031324260099</c:v>
                </c:pt>
                <c:pt idx="5">
                  <c:v>5319.7145368640813</c:v>
                </c:pt>
                <c:pt idx="6">
                  <c:v>5019.0106839960335</c:v>
                </c:pt>
                <c:pt idx="7">
                  <c:v>4916.0527814279458</c:v>
                </c:pt>
                <c:pt idx="8">
                  <c:v>5290.4964071856284</c:v>
                </c:pt>
                <c:pt idx="9">
                  <c:v>5744.2445384766779</c:v>
                </c:pt>
              </c:numCache>
            </c:numRef>
          </c:val>
        </c:ser>
        <c:ser>
          <c:idx val="1"/>
          <c:order val="1"/>
          <c:tx>
            <c:v>Males</c:v>
          </c:tx>
          <c:spPr>
            <a:solidFill>
              <a:srgbClr val="0070C0"/>
            </a:solidFill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'Macintosh HD:DOCUME~1:ws-gtv:LOCALS~1:Temp:[enrollment-by-gender.xls]Best Estimates-Table'!$D$71:$D$80</c:f>
              <c:numCache>
                <c:formatCode>General</c:formatCode>
                <c:ptCount val="10"/>
                <c:pt idx="0">
                  <c:v>2872.9575225439016</c:v>
                </c:pt>
                <c:pt idx="1">
                  <c:v>3364.6518270992783</c:v>
                </c:pt>
                <c:pt idx="2">
                  <c:v>3650.8349746344388</c:v>
                </c:pt>
                <c:pt idx="3">
                  <c:v>3434.4248549129466</c:v>
                </c:pt>
                <c:pt idx="4">
                  <c:v>3167.4968675739901</c:v>
                </c:pt>
                <c:pt idx="5">
                  <c:v>3153.2854631359196</c:v>
                </c:pt>
                <c:pt idx="6">
                  <c:v>3091.9893160039655</c:v>
                </c:pt>
                <c:pt idx="7">
                  <c:v>3040.9472185720547</c:v>
                </c:pt>
                <c:pt idx="8">
                  <c:v>3448.5035928143716</c:v>
                </c:pt>
                <c:pt idx="9">
                  <c:v>3702.755461523323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2825216"/>
        <c:axId val="82827136"/>
      </c:barChart>
      <c:catAx>
        <c:axId val="82825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2827136"/>
        <c:crosses val="autoZero"/>
        <c:auto val="1"/>
        <c:lblAlgn val="ctr"/>
        <c:lblOffset val="100"/>
        <c:noMultiLvlLbl val="0"/>
      </c:catAx>
      <c:valAx>
        <c:axId val="8282713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28252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6407661002884012"/>
          <c:y val="0.9398730836427871"/>
          <c:w val="0.24374844784925706"/>
          <c:h val="5.1596991206354102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#</a:t>
            </a:r>
            <a:r>
              <a:rPr lang="en-US" sz="1800" b="1" baseline="0" dirty="0" smtClean="0">
                <a:effectLst/>
                <a:latin typeface="Georgia" panose="02040502050405020303" pitchFamily="18" charset="0"/>
              </a:rPr>
              <a:t> Enrolled</a:t>
            </a:r>
            <a:r>
              <a:rPr lang="en-US" sz="1800" b="1" dirty="0" smtClean="0">
                <a:effectLst/>
                <a:latin typeface="Georgia" panose="02040502050405020303" pitchFamily="18" charset="0"/>
              </a:rPr>
              <a:t> by Ethnicity: Fall 2000 - 2009 </a:t>
            </a:r>
            <a:endParaRPr lang="en-US" sz="1800" dirty="0">
              <a:effectLst/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20809546803635412"/>
          <c:y val="3.008926409887715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9448648982173502E-2"/>
          <c:y val="0.12398122810008701"/>
          <c:w val="0.92766143249203714"/>
          <c:h val="0.7517590783558572"/>
        </c:manualLayout>
      </c:layout>
      <c:barChart>
        <c:barDir val="col"/>
        <c:grouping val="percentStacked"/>
        <c:varyColors val="0"/>
        <c:ser>
          <c:idx val="0"/>
          <c:order val="0"/>
          <c:tx>
            <c:v>Asian</c:v>
          </c:tx>
          <c:spPr>
            <a:solidFill>
              <a:srgbClr val="FF6699"/>
            </a:solidFill>
          </c:spPr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'[6]Best Estimates'!$A$189:$A$198</c:f>
            </c:multiLvlStrRef>
          </c:cat>
          <c:val>
            <c:numRef>
              <c:f>'[6]Best Estimates'!$D$33:$D$42</c:f>
              <c:numCache>
                <c:formatCode>General</c:formatCode>
                <c:ptCount val="10"/>
                <c:pt idx="0">
                  <c:v>1197.27841977963</c:v>
                </c:pt>
                <c:pt idx="1">
                  <c:v>1478.0838709677421</c:v>
                </c:pt>
                <c:pt idx="2">
                  <c:v>1635.9086382333828</c:v>
                </c:pt>
                <c:pt idx="3">
                  <c:v>1683.8242715194817</c:v>
                </c:pt>
                <c:pt idx="4">
                  <c:v>1562.4062607106143</c:v>
                </c:pt>
                <c:pt idx="5">
                  <c:v>1644.9665431812925</c:v>
                </c:pt>
                <c:pt idx="6">
                  <c:v>1582.845879414913</c:v>
                </c:pt>
                <c:pt idx="7">
                  <c:v>1603.0517241379307</c:v>
                </c:pt>
                <c:pt idx="8">
                  <c:v>1766.7958214624882</c:v>
                </c:pt>
                <c:pt idx="9">
                  <c:v>1740.0851301871442</c:v>
                </c:pt>
              </c:numCache>
            </c:numRef>
          </c:val>
        </c:ser>
        <c:ser>
          <c:idx val="1"/>
          <c:order val="1"/>
          <c:tx>
            <c:v>Black</c:v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'[6]Best Estimates'!$A$189:$A$198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'[6]Best Estimates'!$D$72:$D$81</c:f>
              <c:numCache>
                <c:formatCode>General</c:formatCode>
                <c:ptCount val="10"/>
                <c:pt idx="0">
                  <c:v>1032.0040311744149</c:v>
                </c:pt>
                <c:pt idx="1">
                  <c:v>1344.0903225806449</c:v>
                </c:pt>
                <c:pt idx="2">
                  <c:v>1450.38265858411</c:v>
                </c:pt>
                <c:pt idx="3">
                  <c:v>1391.1619962040857</c:v>
                </c:pt>
                <c:pt idx="4">
                  <c:v>1257.92733919799</c:v>
                </c:pt>
                <c:pt idx="5">
                  <c:v>1271.2442695068298</c:v>
                </c:pt>
                <c:pt idx="6">
                  <c:v>1245.2492567487222</c:v>
                </c:pt>
                <c:pt idx="7">
                  <c:v>1283.5689655172409</c:v>
                </c:pt>
                <c:pt idx="8">
                  <c:v>1300.1994301994296</c:v>
                </c:pt>
                <c:pt idx="9">
                  <c:v>1432.615642799024</c:v>
                </c:pt>
              </c:numCache>
            </c:numRef>
          </c:val>
        </c:ser>
        <c:ser>
          <c:idx val="2"/>
          <c:order val="2"/>
          <c:tx>
            <c:v>Hispanic</c:v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'[6]Best Estimates'!$A$189:$A$198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'[6]Best Estimates'!$D$111:$D$120</c:f>
              <c:numCache>
                <c:formatCode>General</c:formatCode>
                <c:ptCount val="10"/>
                <c:pt idx="0">
                  <c:v>3035.4755442085466</c:v>
                </c:pt>
                <c:pt idx="1">
                  <c:v>3745.5870967741944</c:v>
                </c:pt>
                <c:pt idx="2">
                  <c:v>4094.8966226455946</c:v>
                </c:pt>
                <c:pt idx="3">
                  <c:v>3909.2769900636335</c:v>
                </c:pt>
                <c:pt idx="4">
                  <c:v>3815.7454586998738</c:v>
                </c:pt>
                <c:pt idx="5">
                  <c:v>3750.9553137300318</c:v>
                </c:pt>
                <c:pt idx="6">
                  <c:v>3672.0866928291107</c:v>
                </c:pt>
                <c:pt idx="7">
                  <c:v>3544.3793103448288</c:v>
                </c:pt>
                <c:pt idx="8">
                  <c:v>4005.7207977207945</c:v>
                </c:pt>
                <c:pt idx="9">
                  <c:v>4419.8738812042266</c:v>
                </c:pt>
              </c:numCache>
            </c:numRef>
          </c:val>
        </c:ser>
        <c:ser>
          <c:idx val="3"/>
          <c:order val="3"/>
          <c:tx>
            <c:v>White</c:v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'[6]Best Estimates'!$A$189:$A$198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'[6]Best Estimates'!$D$150:$D$159</c:f>
              <c:numCache>
                <c:formatCode>General</c:formatCode>
                <c:ptCount val="10"/>
                <c:pt idx="0">
                  <c:v>1730.576592313894</c:v>
                </c:pt>
                <c:pt idx="1">
                  <c:v>2126.23870967742</c:v>
                </c:pt>
                <c:pt idx="2">
                  <c:v>2089.9860359385152</c:v>
                </c:pt>
                <c:pt idx="3">
                  <c:v>1941.9361393323659</c:v>
                </c:pt>
                <c:pt idx="4">
                  <c:v>1763.4404204272821</c:v>
                </c:pt>
                <c:pt idx="5">
                  <c:v>1644.9665431812925</c:v>
                </c:pt>
                <c:pt idx="6">
                  <c:v>1460.3465334760381</c:v>
                </c:pt>
                <c:pt idx="7">
                  <c:v>1358.7413793103449</c:v>
                </c:pt>
                <c:pt idx="8">
                  <c:v>1498.4567901234573</c:v>
                </c:pt>
                <c:pt idx="9">
                  <c:v>1708.3773393002441</c:v>
                </c:pt>
              </c:numCache>
            </c:numRef>
          </c:val>
        </c:ser>
        <c:ser>
          <c:idx val="4"/>
          <c:order val="4"/>
          <c:tx>
            <c:v>Other</c:v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'[6]Best Estimates'!$A$189:$A$198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'[6]Best Estimates'!$D$189:$D$198</c:f>
              <c:numCache>
                <c:formatCode>General</c:formatCode>
                <c:ptCount val="10"/>
                <c:pt idx="0">
                  <c:v>155.66541252351519</c:v>
                </c:pt>
                <c:pt idx="1">
                  <c:v>161</c:v>
                </c:pt>
                <c:pt idx="2">
                  <c:v>197.826044598398</c:v>
                </c:pt>
                <c:pt idx="3">
                  <c:v>175.80060288042873</c:v>
                </c:pt>
                <c:pt idx="4">
                  <c:v>142.48052096424078</c:v>
                </c:pt>
                <c:pt idx="5">
                  <c:v>160.86733040055574</c:v>
                </c:pt>
                <c:pt idx="6">
                  <c:v>150.4716375312166</c:v>
                </c:pt>
                <c:pt idx="7">
                  <c:v>167.2586206896552</c:v>
                </c:pt>
                <c:pt idx="8">
                  <c:v>167.82716049382719</c:v>
                </c:pt>
                <c:pt idx="9">
                  <c:v>146.04800650935718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4169856"/>
        <c:axId val="84171392"/>
      </c:barChart>
      <c:catAx>
        <c:axId val="84169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4171392"/>
        <c:crosses val="autoZero"/>
        <c:auto val="1"/>
        <c:lblAlgn val="ctr"/>
        <c:lblOffset val="100"/>
        <c:noMultiLvlLbl val="0"/>
      </c:catAx>
      <c:valAx>
        <c:axId val="841713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41698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7.8003302708820707E-2"/>
          <c:y val="0.92985508759536206"/>
          <c:w val="0.82578754432367607"/>
          <c:h val="5.1901930579628594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# Enrolled</a:t>
            </a:r>
            <a:r>
              <a:rPr lang="en-US" sz="1800" b="1" baseline="0" dirty="0" smtClean="0">
                <a:effectLst/>
                <a:latin typeface="Georgia" panose="02040502050405020303" pitchFamily="18" charset="0"/>
              </a:rPr>
              <a:t> by Educational Attainment: Fall 2000- 2009</a:t>
            </a:r>
            <a:endParaRPr lang="en-US" sz="1800" dirty="0">
              <a:effectLst/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7.1438965247324862E-2"/>
          <c:y val="1.286186919620811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5283913907544409E-2"/>
          <c:y val="0.11328389049502499"/>
          <c:w val="0.6510206063384173"/>
          <c:h val="0.79952273643101002"/>
        </c:manualLayout>
      </c:layout>
      <c:lineChart>
        <c:grouping val="standard"/>
        <c:varyColors val="0"/>
        <c:ser>
          <c:idx val="0"/>
          <c:order val="0"/>
          <c:tx>
            <c:v>US High School Graduate</c:v>
          </c:tx>
          <c:marker>
            <c:symbol val="none"/>
          </c:marker>
          <c:dLbls>
            <c:dLbl>
              <c:idx val="2"/>
              <c:layout>
                <c:manualLayout>
                  <c:x val="-1.1047181468222601E-2"/>
                  <c:y val="-2.5862067210014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7617953670556511E-3"/>
                  <c:y val="1.29310336050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HD:DOCUME~1:ws-gtv:LOCALS~1:Temp:[enrollment-by-prior-education.xls]Best Estimates'!$A$161:$A$170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HD:DOCUME~1:ws-gtv:LOCALS~1:Temp:[enrollment-by-prior-education.xls]Best Estimates'!$D$14:$D$23</c:f>
              <c:numCache>
                <c:formatCode>General</c:formatCode>
                <c:ptCount val="10"/>
                <c:pt idx="0">
                  <c:v>4881.678966789671</c:v>
                </c:pt>
                <c:pt idx="1">
                  <c:v>5623.4921088746578</c:v>
                </c:pt>
                <c:pt idx="2">
                  <c:v>6099.501175464844</c:v>
                </c:pt>
                <c:pt idx="3">
                  <c:v>6111.7030470914106</c:v>
                </c:pt>
                <c:pt idx="4">
                  <c:v>5805.701932139491</c:v>
                </c:pt>
                <c:pt idx="5">
                  <c:v>5519.8758162700606</c:v>
                </c:pt>
                <c:pt idx="6">
                  <c:v>5120.6990452930731</c:v>
                </c:pt>
                <c:pt idx="7">
                  <c:v>5260.7716394808913</c:v>
                </c:pt>
                <c:pt idx="8">
                  <c:v>5749.0209474701905</c:v>
                </c:pt>
                <c:pt idx="9">
                  <c:v>6178.5190690397039</c:v>
                </c:pt>
              </c:numCache>
            </c:numRef>
          </c:val>
          <c:smooth val="0"/>
        </c:ser>
        <c:ser>
          <c:idx val="1"/>
          <c:order val="1"/>
          <c:tx>
            <c:v>Foreign High School Graduate</c:v>
          </c:tx>
          <c:marker>
            <c:symbol val="none"/>
          </c:marker>
          <c:cat>
            <c:numRef>
              <c:f>'Macintosh HD:DOCUME~1:ws-gtv:LOCALS~1:Temp:[enrollment-by-prior-education.xls]Best Estimates'!$A$161:$A$170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HD:DOCUME~1:ws-gtv:LOCALS~1:Temp:[enrollment-by-prior-education.xls]Best Estimates'!$D$35:$D$44</c:f>
              <c:numCache>
                <c:formatCode>General</c:formatCode>
                <c:ptCount val="10"/>
                <c:pt idx="0">
                  <c:v>386.67768946920239</c:v>
                </c:pt>
                <c:pt idx="1">
                  <c:v>475.96637694418996</c:v>
                </c:pt>
                <c:pt idx="2">
                  <c:v>459.38512502671512</c:v>
                </c:pt>
                <c:pt idx="3">
                  <c:v>466.95024930747917</c:v>
                </c:pt>
                <c:pt idx="4">
                  <c:v>398.51932139491043</c:v>
                </c:pt>
                <c:pt idx="5">
                  <c:v>344.17166574432764</c:v>
                </c:pt>
                <c:pt idx="6">
                  <c:v>318.74933392539958</c:v>
                </c:pt>
                <c:pt idx="7">
                  <c:v>317.37052030003571</c:v>
                </c:pt>
                <c:pt idx="8">
                  <c:v>322.93651305188496</c:v>
                </c:pt>
                <c:pt idx="9">
                  <c:v>335.34725210248382</c:v>
                </c:pt>
              </c:numCache>
            </c:numRef>
          </c:val>
          <c:smooth val="0"/>
        </c:ser>
        <c:ser>
          <c:idx val="2"/>
          <c:order val="2"/>
          <c:tx>
            <c:v>High School Equivalency, Proficiency Certificate, etc.</c:v>
          </c:tx>
          <c:marker>
            <c:symbol val="none"/>
          </c:marker>
          <c:cat>
            <c:numRef>
              <c:f>'Macintosh HD:DOCUME~1:ws-gtv:LOCALS~1:Temp:[enrollment-by-prior-education.xls]Best Estimates'!$A$161:$A$170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HD:DOCUME~1:ws-gtv:LOCALS~1:Temp:[enrollment-by-prior-education.xls]Best Estimates'!$D$56:$D$65</c:f>
              <c:numCache>
                <c:formatCode>General</c:formatCode>
                <c:ptCount val="10"/>
                <c:pt idx="0">
                  <c:v>428.28867442520561</c:v>
                </c:pt>
                <c:pt idx="1">
                  <c:v>518.49954254345835</c:v>
                </c:pt>
                <c:pt idx="2">
                  <c:v>576.76106005556744</c:v>
                </c:pt>
                <c:pt idx="3">
                  <c:v>534.52188365650966</c:v>
                </c:pt>
                <c:pt idx="4">
                  <c:v>564.56903864279002</c:v>
                </c:pt>
                <c:pt idx="5">
                  <c:v>405.12850027670169</c:v>
                </c:pt>
                <c:pt idx="6">
                  <c:v>351.16452042628765</c:v>
                </c:pt>
                <c:pt idx="7">
                  <c:v>385.58149779735697</c:v>
                </c:pt>
                <c:pt idx="8">
                  <c:v>444.97647437963258</c:v>
                </c:pt>
                <c:pt idx="9">
                  <c:v>487.77782123997656</c:v>
                </c:pt>
              </c:numCache>
            </c:numRef>
          </c:val>
          <c:smooth val="0"/>
        </c:ser>
        <c:ser>
          <c:idx val="3"/>
          <c:order val="3"/>
          <c:tx>
            <c:v>Concurrently Enrolled High School Student</c:v>
          </c:tx>
          <c:marker>
            <c:symbol val="none"/>
          </c:marker>
          <c:dLbls>
            <c:dLbl>
              <c:idx val="4"/>
              <c:layout>
                <c:manualLayout>
                  <c:x val="-2.2239411559266203E-2"/>
                  <c:y val="-4.68168580765098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HD:DOCUME~1:ws-gtv:LOCALS~1:Temp:[enrollment-by-prior-education.xls]Best Estimates'!$A$161:$A$170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HD:DOCUME~1:ws-gtv:LOCALS~1:Temp:[enrollment-by-prior-education.xls]Best Estimates'!$D$77:$D$86</c:f>
              <c:numCache>
                <c:formatCode>General</c:formatCode>
                <c:ptCount val="10"/>
                <c:pt idx="0">
                  <c:v>286.20238433153565</c:v>
                </c:pt>
                <c:pt idx="1">
                  <c:v>723.06381518755722</c:v>
                </c:pt>
                <c:pt idx="2">
                  <c:v>739.67076298354357</c:v>
                </c:pt>
                <c:pt idx="3">
                  <c:v>453.8393351800554</c:v>
                </c:pt>
                <c:pt idx="4">
                  <c:v>303.92130065975488</c:v>
                </c:pt>
                <c:pt idx="5">
                  <c:v>823.38616491422238</c:v>
                </c:pt>
                <c:pt idx="6">
                  <c:v>1031.8834369449376</c:v>
                </c:pt>
                <c:pt idx="7">
                  <c:v>691.58352184783905</c:v>
                </c:pt>
                <c:pt idx="8">
                  <c:v>858.03480502739308</c:v>
                </c:pt>
                <c:pt idx="9">
                  <c:v>976.47946411108933</c:v>
                </c:pt>
              </c:numCache>
            </c:numRef>
          </c:val>
          <c:smooth val="0"/>
        </c:ser>
        <c:ser>
          <c:idx val="4"/>
          <c:order val="4"/>
          <c:tx>
            <c:v>Not a High School Graduate</c:v>
          </c:tx>
          <c:marker>
            <c:symbol val="none"/>
          </c:marker>
          <c:cat>
            <c:numRef>
              <c:f>'Macintosh HD:DOCUME~1:ws-gtv:LOCALS~1:Temp:[enrollment-by-prior-education.xls]Best Estimates'!$A$161:$A$170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HD:DOCUME~1:ws-gtv:LOCALS~1:Temp:[enrollment-by-prior-education.xls]Best Estimates'!$D$98:$D$107</c:f>
              <c:numCache>
                <c:formatCode>General</c:formatCode>
                <c:ptCount val="10"/>
                <c:pt idx="0">
                  <c:v>459.75063866023277</c:v>
                </c:pt>
                <c:pt idx="1">
                  <c:v>495.20757090576399</c:v>
                </c:pt>
                <c:pt idx="2">
                  <c:v>588.90339816200049</c:v>
                </c:pt>
                <c:pt idx="3">
                  <c:v>528.47069252077551</c:v>
                </c:pt>
                <c:pt idx="4">
                  <c:v>491.10461828463713</c:v>
                </c:pt>
                <c:pt idx="5">
                  <c:v>409.81748754842278</c:v>
                </c:pt>
                <c:pt idx="6">
                  <c:v>390.78308170515101</c:v>
                </c:pt>
                <c:pt idx="7">
                  <c:v>435.79235623288469</c:v>
                </c:pt>
                <c:pt idx="8">
                  <c:v>490.97615211086037</c:v>
                </c:pt>
                <c:pt idx="9">
                  <c:v>559.83590846860943</c:v>
                </c:pt>
              </c:numCache>
            </c:numRef>
          </c:val>
          <c:smooth val="0"/>
        </c:ser>
        <c:ser>
          <c:idx val="5"/>
          <c:order val="5"/>
          <c:tx>
            <c:v>AA Degree</c:v>
          </c:tx>
          <c:marker>
            <c:symbol val="none"/>
          </c:marker>
          <c:dLbls>
            <c:dLbl>
              <c:idx val="0"/>
              <c:layout>
                <c:manualLayout>
                  <c:x val="-2.2239411559266203E-2"/>
                  <c:y val="2.35409975874968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2239411559266203E-2"/>
                  <c:y val="2.61272043084982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2239411559266203E-2"/>
                  <c:y val="2.61272043084982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2239411559266203E-2"/>
                  <c:y val="2.87134110294997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2239411559266203E-2"/>
                  <c:y val="2.87134110294997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2239411559266203E-2"/>
                  <c:y val="2.61272043084982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HD:DOCUME~1:ws-gtv:LOCALS~1:Temp:[enrollment-by-prior-education.xls]Best Estimates'!$A$161:$A$170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HD:DOCUME~1:ws-gtv:LOCALS~1:Temp:[enrollment-by-prior-education.xls]Best Estimates'!$D$119:$D$128</c:f>
              <c:numCache>
                <c:formatCode>General</c:formatCode>
                <c:ptCount val="10"/>
                <c:pt idx="0">
                  <c:v>303.45571955719538</c:v>
                </c:pt>
                <c:pt idx="1">
                  <c:v>429.38243366880153</c:v>
                </c:pt>
                <c:pt idx="2">
                  <c:v>404.74460354776659</c:v>
                </c:pt>
                <c:pt idx="3">
                  <c:v>406.43833795013825</c:v>
                </c:pt>
                <c:pt idx="4">
                  <c:v>397.5129594721958</c:v>
                </c:pt>
                <c:pt idx="5">
                  <c:v>377.93237410071936</c:v>
                </c:pt>
                <c:pt idx="6">
                  <c:v>366.47169182948477</c:v>
                </c:pt>
                <c:pt idx="7">
                  <c:v>339.16013811167983</c:v>
                </c:pt>
                <c:pt idx="8">
                  <c:v>349.22204318401555</c:v>
                </c:pt>
                <c:pt idx="9">
                  <c:v>314.09935458634862</c:v>
                </c:pt>
              </c:numCache>
            </c:numRef>
          </c:val>
          <c:smooth val="0"/>
        </c:ser>
        <c:ser>
          <c:idx val="6"/>
          <c:order val="6"/>
          <c:tx>
            <c:v>BA Degree or Higher</c:v>
          </c:tx>
          <c:marker>
            <c:symbol val="none"/>
          </c:marker>
          <c:cat>
            <c:numRef>
              <c:f>'Macintosh HD:DOCUME~1:ws-gtv:LOCALS~1:Temp:[enrollment-by-prior-education.xls]Best Estimates'!$A$161:$A$170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HD:DOCUME~1:ws-gtv:LOCALS~1:Temp:[enrollment-by-prior-education.xls]Best Estimates'!$D$140:$D$149</c:f>
              <c:numCache>
                <c:formatCode>General</c:formatCode>
                <c:ptCount val="10"/>
                <c:pt idx="0">
                  <c:v>404.94592676695999</c:v>
                </c:pt>
                <c:pt idx="1">
                  <c:v>589.38815187557202</c:v>
                </c:pt>
                <c:pt idx="2">
                  <c:v>600.03387475956413</c:v>
                </c:pt>
                <c:pt idx="3">
                  <c:v>600.0764542936289</c:v>
                </c:pt>
                <c:pt idx="4">
                  <c:v>580.67082940622061</c:v>
                </c:pt>
                <c:pt idx="5">
                  <c:v>592.68799114554508</c:v>
                </c:pt>
                <c:pt idx="6">
                  <c:v>531.24888987566612</c:v>
                </c:pt>
                <c:pt idx="7">
                  <c:v>526.74032622931304</c:v>
                </c:pt>
                <c:pt idx="8">
                  <c:v>523.83306477602321</c:v>
                </c:pt>
                <c:pt idx="9">
                  <c:v>594.94113045178938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761984"/>
        <c:axId val="84767872"/>
      </c:lineChart>
      <c:catAx>
        <c:axId val="84761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4767872"/>
        <c:crosses val="autoZero"/>
        <c:auto val="1"/>
        <c:lblAlgn val="ctr"/>
        <c:lblOffset val="100"/>
        <c:noMultiLvlLbl val="0"/>
      </c:catAx>
      <c:valAx>
        <c:axId val="84767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47619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973211458487221"/>
          <c:y val="7.5259536075943698E-2"/>
          <c:w val="0.23724798475257605"/>
          <c:h val="0.90238778911472883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# Enrolled by Educational Goal:</a:t>
            </a:r>
            <a:r>
              <a:rPr lang="en-US" sz="1800" b="1" baseline="0" dirty="0" smtClean="0">
                <a:effectLst/>
                <a:latin typeface="Georgia" panose="02040502050405020303" pitchFamily="18" charset="0"/>
              </a:rPr>
              <a:t> Fall 2000 - 2009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7.6373036518351034E-2"/>
          <c:y val="4.816507570215823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6386272883772695E-2"/>
          <c:y val="0.149906532224554"/>
          <c:w val="0.75105892785299599"/>
          <c:h val="0.7633042462878511"/>
        </c:manualLayout>
      </c:layout>
      <c:lineChart>
        <c:grouping val="standard"/>
        <c:varyColors val="0"/>
        <c:ser>
          <c:idx val="0"/>
          <c:order val="0"/>
          <c:tx>
            <c:v>Prepare New Career</c:v>
          </c:tx>
          <c:marker>
            <c:symbol val="none"/>
          </c:marker>
          <c:dLbls>
            <c:dLbl>
              <c:idx val="0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HD:DOCUME~1:ws-gtv:LOCALS~1:Temp:[enrollment-by-goals.xls]Best Estimates'!$A$301:$A$310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HD:DOCUME~1:ws-gtv:LOCALS~1:Temp:[enrollment-by-goals.xls]Best Estimates'!$D$21:$D$30</c:f>
              <c:numCache>
                <c:formatCode>General</c:formatCode>
                <c:ptCount val="10"/>
                <c:pt idx="0">
                  <c:v>1174.5860235003099</c:v>
                </c:pt>
                <c:pt idx="1">
                  <c:v>1390.258697591436</c:v>
                </c:pt>
                <c:pt idx="2">
                  <c:v>1495.9280775977711</c:v>
                </c:pt>
                <c:pt idx="3">
                  <c:v>1436.4665498402233</c:v>
                </c:pt>
                <c:pt idx="4">
                  <c:v>1354.632797002424</c:v>
                </c:pt>
                <c:pt idx="5">
                  <c:v>1399.0456733460203</c:v>
                </c:pt>
                <c:pt idx="6">
                  <c:v>1384.9820848729139</c:v>
                </c:pt>
                <c:pt idx="7">
                  <c:v>1279.231885676008</c:v>
                </c:pt>
                <c:pt idx="8">
                  <c:v>1334.5088832487311</c:v>
                </c:pt>
                <c:pt idx="9">
                  <c:v>1605.0216177813872</c:v>
                </c:pt>
              </c:numCache>
            </c:numRef>
          </c:val>
          <c:smooth val="0"/>
        </c:ser>
        <c:ser>
          <c:idx val="1"/>
          <c:order val="1"/>
          <c:tx>
            <c:v>Advance in Job/Career</c:v>
          </c:tx>
          <c:marker>
            <c:symbol val="none"/>
          </c:marker>
          <c:dLbls>
            <c:dLbl>
              <c:idx val="0"/>
              <c:layout>
                <c:manualLayout>
                  <c:x val="-2.4020227560050605E-2"/>
                  <c:y val="-1.0468591890106409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8.56531049250535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HD:DOCUME~1:ws-gtv:LOCALS~1:Temp:[enrollment-by-goals.xls]Best Estimates'!$A$301:$A$310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HD:DOCUME~1:ws-gtv:LOCALS~1:Temp:[enrollment-by-goals.xls]Best Estimates'!$D$42:$D$51</c:f>
              <c:numCache>
                <c:formatCode>General</c:formatCode>
                <c:ptCount val="10"/>
                <c:pt idx="0">
                  <c:v>448.4300556586266</c:v>
                </c:pt>
                <c:pt idx="1">
                  <c:v>559.85559768064229</c:v>
                </c:pt>
                <c:pt idx="2">
                  <c:v>500.27117944484519</c:v>
                </c:pt>
                <c:pt idx="3">
                  <c:v>480.38593959385628</c:v>
                </c:pt>
                <c:pt idx="4">
                  <c:v>440.56160458452723</c:v>
                </c:pt>
                <c:pt idx="5">
                  <c:v>401.21784394940113</c:v>
                </c:pt>
                <c:pt idx="6">
                  <c:v>380.52950397491878</c:v>
                </c:pt>
                <c:pt idx="7">
                  <c:v>345.57028022775484</c:v>
                </c:pt>
                <c:pt idx="8">
                  <c:v>366.89752538071065</c:v>
                </c:pt>
                <c:pt idx="9">
                  <c:v>388.31168172130316</c:v>
                </c:pt>
              </c:numCache>
            </c:numRef>
          </c:val>
          <c:smooth val="0"/>
        </c:ser>
        <c:ser>
          <c:idx val="2"/>
          <c:order val="2"/>
          <c:tx>
            <c:v>Discover Career Goals</c:v>
          </c:tx>
          <c:marker>
            <c:symbol val="none"/>
          </c:marker>
          <c:cat>
            <c:numRef>
              <c:f>'Macintosh HD:DOCUME~1:ws-gtv:LOCALS~1:Temp:[enrollment-by-goals.xls]Best Estimates'!$A$301:$A$310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HD:DOCUME~1:ws-gtv:LOCALS~1:Temp:[enrollment-by-goals.xls]Best Estimates'!$D$63:$D$72</c:f>
              <c:numCache>
                <c:formatCode>General</c:formatCode>
                <c:ptCount val="10"/>
                <c:pt idx="0">
                  <c:v>538.64675324675318</c:v>
                </c:pt>
                <c:pt idx="1">
                  <c:v>651.68376449598566</c:v>
                </c:pt>
                <c:pt idx="2">
                  <c:v>692.75833247342905</c:v>
                </c:pt>
                <c:pt idx="3">
                  <c:v>644.58035254097513</c:v>
                </c:pt>
                <c:pt idx="4">
                  <c:v>636.36676217765046</c:v>
                </c:pt>
                <c:pt idx="5">
                  <c:v>608.94055748348717</c:v>
                </c:pt>
                <c:pt idx="6">
                  <c:v>556.7173888702273</c:v>
                </c:pt>
                <c:pt idx="7">
                  <c:v>520.5763090320421</c:v>
                </c:pt>
                <c:pt idx="8">
                  <c:v>562.82265228426274</c:v>
                </c:pt>
                <c:pt idx="9">
                  <c:v>627.05145640921501</c:v>
                </c:pt>
              </c:numCache>
            </c:numRef>
          </c:val>
          <c:smooth val="0"/>
        </c:ser>
        <c:ser>
          <c:idx val="3"/>
          <c:order val="3"/>
          <c:tx>
            <c:v>Maintain License</c:v>
          </c:tx>
          <c:marker>
            <c:symbol val="none"/>
          </c:marker>
          <c:dLbls>
            <c:dLbl>
              <c:idx val="0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HD:DOCUME~1:ws-gtv:LOCALS~1:Temp:[enrollment-by-goals.xls]Best Estimates'!$A$301:$A$310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HD:DOCUME~1:ws-gtv:LOCALS~1:Temp:[enrollment-by-goals.xls]Best Estimates'!$D$84:$D$93</c:f>
              <c:numCache>
                <c:formatCode>General</c:formatCode>
                <c:ptCount val="10"/>
                <c:pt idx="0">
                  <c:v>194.58503401360542</c:v>
                </c:pt>
                <c:pt idx="1">
                  <c:v>229.0767172167707</c:v>
                </c:pt>
                <c:pt idx="2">
                  <c:v>262.83778763801462</c:v>
                </c:pt>
                <c:pt idx="3">
                  <c:v>274.90835996288962</c:v>
                </c:pt>
                <c:pt idx="4">
                  <c:v>332.30394533832941</c:v>
                </c:pt>
                <c:pt idx="5">
                  <c:v>326.28590619052949</c:v>
                </c:pt>
                <c:pt idx="6">
                  <c:v>310.59926100100779</c:v>
                </c:pt>
                <c:pt idx="7">
                  <c:v>274.50184213464337</c:v>
                </c:pt>
                <c:pt idx="8">
                  <c:v>288.34263959390876</c:v>
                </c:pt>
                <c:pt idx="9">
                  <c:v>350.91870496295502</c:v>
                </c:pt>
              </c:numCache>
            </c:numRef>
          </c:val>
          <c:smooth val="0"/>
        </c:ser>
        <c:ser>
          <c:idx val="4"/>
          <c:order val="4"/>
          <c:tx>
            <c:v>Vocational</c:v>
          </c:tx>
          <c:marker>
            <c:symbol val="none"/>
          </c:marker>
          <c:dLbls>
            <c:dLbl>
              <c:idx val="0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HD:DOCUME~1:ws-gtv:LOCALS~1:Temp:[enrollment-by-goals.xls]Best Estimates'!$A$301:$A$310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HD:DOCUME~1:ws-gtv:LOCALS~1:Temp:[enrollment-by-goals.xls]Best Estimates'!$D$168:$D$177</c:f>
              <c:numCache>
                <c:formatCode>General</c:formatCode>
                <c:ptCount val="10"/>
                <c:pt idx="0">
                  <c:v>2503.9555967841688</c:v>
                </c:pt>
                <c:pt idx="1">
                  <c:v>3026.3799063336305</c:v>
                </c:pt>
                <c:pt idx="2">
                  <c:v>3167.7327417191195</c:v>
                </c:pt>
                <c:pt idx="3">
                  <c:v>3037.1275126275646</c:v>
                </c:pt>
                <c:pt idx="4">
                  <c:v>2931.429138197047</c:v>
                </c:pt>
                <c:pt idx="5">
                  <c:v>2908.117989477219</c:v>
                </c:pt>
                <c:pt idx="6">
                  <c:v>2786.3114992721989</c:v>
                </c:pt>
                <c:pt idx="7">
                  <c:v>2571.7891034944741</c:v>
                </c:pt>
                <c:pt idx="8">
                  <c:v>2738.3309010152284</c:v>
                </c:pt>
                <c:pt idx="9">
                  <c:v>3175.5266416319896</c:v>
                </c:pt>
              </c:numCache>
            </c:numRef>
          </c:val>
          <c:smooth val="0"/>
        </c:ser>
        <c:ser>
          <c:idx val="5"/>
          <c:order val="5"/>
          <c:tx>
            <c:v>Transfer</c:v>
          </c:tx>
          <c:marker>
            <c:symbol val="none"/>
          </c:marke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'Macintosh HD:DOCUME~1:ws-gtv:LOCALS~1:Temp:[enrollment-by-goals.xls]Best Estimates'!$A$301:$A$310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'Macintosh HD:DOCUME~1:ws-gtv:LOCALS~1:Temp:[enrollment-by-goals.xls]Best Estimates'!$D$252:$D$261</c:f>
              <c:numCache>
                <c:formatCode>General</c:formatCode>
                <c:ptCount val="10"/>
                <c:pt idx="0">
                  <c:v>2159.8938775510205</c:v>
                </c:pt>
                <c:pt idx="1">
                  <c:v>2739.0466101694906</c:v>
                </c:pt>
                <c:pt idx="2">
                  <c:v>2801.323186461666</c:v>
                </c:pt>
                <c:pt idx="3">
                  <c:v>2675.8998041439031</c:v>
                </c:pt>
                <c:pt idx="4">
                  <c:v>2555.8221291602381</c:v>
                </c:pt>
                <c:pt idx="5">
                  <c:v>2601.7506996529705</c:v>
                </c:pt>
                <c:pt idx="6">
                  <c:v>2448.4666890605736</c:v>
                </c:pt>
                <c:pt idx="7">
                  <c:v>2565.5706151613267</c:v>
                </c:pt>
                <c:pt idx="8">
                  <c:v>2848.3077411167505</c:v>
                </c:pt>
                <c:pt idx="9">
                  <c:v>3052.8009743225421</c:v>
                </c:pt>
              </c:numCache>
            </c:numRef>
          </c:val>
          <c:smooth val="0"/>
        </c:ser>
        <c:ser>
          <c:idx val="6"/>
          <c:order val="6"/>
          <c:tx>
            <c:v>General Education</c:v>
          </c:tx>
          <c:marker>
            <c:symbol val="none"/>
          </c:marke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'Macintosh HD:DOCUME~1:ws-gtv:LOCALS~1:Temp:[enrollment-by-goals.xls]Best Estimates'!$D$329:$D$338</c:f>
              <c:numCache>
                <c:formatCode>General</c:formatCode>
                <c:ptCount val="10"/>
                <c:pt idx="0">
                  <c:v>819.02609771181199</c:v>
                </c:pt>
                <c:pt idx="1">
                  <c:v>1040.719223907226</c:v>
                </c:pt>
                <c:pt idx="2">
                  <c:v>1050.374058404705</c:v>
                </c:pt>
                <c:pt idx="3">
                  <c:v>925.11823523348107</c:v>
                </c:pt>
                <c:pt idx="4">
                  <c:v>889.59554771875685</c:v>
                </c:pt>
                <c:pt idx="5">
                  <c:v>871.67659241016463</c:v>
                </c:pt>
                <c:pt idx="6">
                  <c:v>811.91736647631842</c:v>
                </c:pt>
                <c:pt idx="7">
                  <c:v>850.15619068884666</c:v>
                </c:pt>
                <c:pt idx="8">
                  <c:v>956.52125634517768</c:v>
                </c:pt>
                <c:pt idx="9">
                  <c:v>1075.7671775093879</c:v>
                </c:pt>
              </c:numCache>
            </c:numRef>
          </c:val>
          <c:smooth val="0"/>
        </c:ser>
        <c:ser>
          <c:idx val="7"/>
          <c:order val="7"/>
          <c:tx>
            <c:v>Transitional</c:v>
          </c:tx>
          <c:marker>
            <c:symbol val="none"/>
          </c:marke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'Macintosh HD:DOCUME~1:ws-gtv:LOCALS~1:Temp:[enrollment-by-goals.xls]Best Estimates'!$D$392:$D$401</c:f>
              <c:numCache>
                <c:formatCode>General</c:formatCode>
                <c:ptCount val="10"/>
                <c:pt idx="0">
                  <c:v>434.27841682127342</c:v>
                </c:pt>
                <c:pt idx="1">
                  <c:v>463.09043264942022</c:v>
                </c:pt>
                <c:pt idx="2">
                  <c:v>621.43060571664432</c:v>
                </c:pt>
                <c:pt idx="3">
                  <c:v>658.65415936501336</c:v>
                </c:pt>
                <c:pt idx="4">
                  <c:v>545.99515098082441</c:v>
                </c:pt>
                <c:pt idx="5">
                  <c:v>559.61826933840791</c:v>
                </c:pt>
                <c:pt idx="6">
                  <c:v>621.19852200201558</c:v>
                </c:pt>
                <c:pt idx="7">
                  <c:v>689.36384950318211</c:v>
                </c:pt>
                <c:pt idx="8">
                  <c:v>731.02252538070957</c:v>
                </c:pt>
                <c:pt idx="9">
                  <c:v>563.77103420278115</c:v>
                </c:pt>
              </c:numCache>
            </c:numRef>
          </c:val>
          <c:smooth val="0"/>
        </c:ser>
        <c:ser>
          <c:idx val="8"/>
          <c:order val="8"/>
          <c:tx>
            <c:v>Unknown/Undecided</c:v>
          </c:tx>
          <c:marker>
            <c:symbol val="none"/>
          </c:marker>
          <c:dLbls>
            <c:dLbl>
              <c:idx val="0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'Macintosh HD:DOCUME~1:ws-gtv:LOCALS~1:Temp:[enrollment-by-goals.xls]Best Estimates'!$D$462:$D$471</c:f>
              <c:numCache>
                <c:formatCode>General</c:formatCode>
                <c:ptCount val="10"/>
                <c:pt idx="0">
                  <c:v>1524.875080899167</c:v>
                </c:pt>
                <c:pt idx="1">
                  <c:v>1880.7077743370201</c:v>
                </c:pt>
                <c:pt idx="2">
                  <c:v>2169.1100632235784</c:v>
                </c:pt>
                <c:pt idx="3">
                  <c:v>2072.0489978555734</c:v>
                </c:pt>
                <c:pt idx="4">
                  <c:v>1788.9277466240601</c:v>
                </c:pt>
                <c:pt idx="5">
                  <c:v>1688.2438768764277</c:v>
                </c:pt>
                <c:pt idx="6">
                  <c:v>1575.3262117669301</c:v>
                </c:pt>
                <c:pt idx="7">
                  <c:v>1422.3341665907678</c:v>
                </c:pt>
                <c:pt idx="8">
                  <c:v>1604.8598238008208</c:v>
                </c:pt>
                <c:pt idx="9">
                  <c:v>1768.9197516470745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953408"/>
        <c:axId val="87966464"/>
      </c:lineChart>
      <c:catAx>
        <c:axId val="87953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7966464"/>
        <c:crosses val="autoZero"/>
        <c:auto val="1"/>
        <c:lblAlgn val="ctr"/>
        <c:lblOffset val="100"/>
        <c:noMultiLvlLbl val="0"/>
      </c:catAx>
      <c:valAx>
        <c:axId val="87966464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79534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844511180665793"/>
          <c:y val="0.14277908322504801"/>
          <c:w val="0.15207995845952102"/>
          <c:h val="0.81052723607145205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# of Transfer Students to UC and CSU: 2000 - 2009</a:t>
            </a:r>
          </a:p>
        </c:rich>
      </c:tx>
      <c:layout>
        <c:manualLayout>
          <c:xMode val="edge"/>
          <c:yMode val="edge"/>
          <c:x val="0.13070280104786258"/>
          <c:y val="5.901638963363949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9337263498996919E-2"/>
          <c:y val="0.15707542734234403"/>
          <c:w val="0.92745791731785698"/>
          <c:h val="0.71006306778570993"/>
        </c:manualLayout>
      </c:layout>
      <c:barChart>
        <c:barDir val="col"/>
        <c:grouping val="stacked"/>
        <c:varyColors val="0"/>
        <c:ser>
          <c:idx val="0"/>
          <c:order val="0"/>
          <c:tx>
            <c:v>California State University</c:v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'Macintosh HD:DOCUME~1:ws-gtv:LOCALS~1:Temp:[transfers.XLS]Full Year'!$A$48:$A$56</c:f>
              <c:strCache>
                <c:ptCount val="9"/>
                <c:pt idx="0">
                  <c:v>_x0007_2000-01</c:v>
                </c:pt>
                <c:pt idx="1">
                  <c:v>_x0007_2001-02</c:v>
                </c:pt>
                <c:pt idx="2">
                  <c:v>_x0007_2002-03</c:v>
                </c:pt>
                <c:pt idx="3">
                  <c:v>_x0007_2003-04</c:v>
                </c:pt>
                <c:pt idx="4">
                  <c:v>_x0007_2004-05</c:v>
                </c:pt>
                <c:pt idx="5">
                  <c:v>_x0007_2005-06</c:v>
                </c:pt>
                <c:pt idx="6">
                  <c:v>_x0007_2006-07</c:v>
                </c:pt>
                <c:pt idx="7">
                  <c:v>_x0007_2007-08</c:v>
                </c:pt>
                <c:pt idx="8">
                  <c:v>_x0007_2008-09</c:v>
                </c:pt>
              </c:strCache>
            </c:strRef>
          </c:cat>
          <c:val>
            <c:numRef>
              <c:f>'Macintosh HD:DOCUME~1:ws-gtv:LOCALS~1:Temp:[transfers.XLS]Full Year'!$D$24:$D$32</c:f>
              <c:numCache>
                <c:formatCode>General</c:formatCode>
                <c:ptCount val="9"/>
                <c:pt idx="0">
                  <c:v>274</c:v>
                </c:pt>
                <c:pt idx="1">
                  <c:v>333</c:v>
                </c:pt>
                <c:pt idx="2">
                  <c:v>338</c:v>
                </c:pt>
                <c:pt idx="3">
                  <c:v>292</c:v>
                </c:pt>
                <c:pt idx="4">
                  <c:v>365</c:v>
                </c:pt>
                <c:pt idx="5">
                  <c:v>288</c:v>
                </c:pt>
                <c:pt idx="6">
                  <c:v>367</c:v>
                </c:pt>
                <c:pt idx="7">
                  <c:v>369</c:v>
                </c:pt>
                <c:pt idx="8">
                  <c:v>374</c:v>
                </c:pt>
              </c:numCache>
            </c:numRef>
          </c:val>
        </c:ser>
        <c:ser>
          <c:idx val="1"/>
          <c:order val="1"/>
          <c:tx>
            <c:v>University of California</c:v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'Macintosh HD:DOCUME~1:ws-gtv:LOCALS~1:Temp:[transfers.XLS]Full Year'!$A$48:$A$56</c:f>
              <c:strCache>
                <c:ptCount val="9"/>
                <c:pt idx="0">
                  <c:v>_x0007_2000-01</c:v>
                </c:pt>
                <c:pt idx="1">
                  <c:v>_x0007_2001-02</c:v>
                </c:pt>
                <c:pt idx="2">
                  <c:v>_x0007_2002-03</c:v>
                </c:pt>
                <c:pt idx="3">
                  <c:v>_x0007_2003-04</c:v>
                </c:pt>
                <c:pt idx="4">
                  <c:v>_x0007_2004-05</c:v>
                </c:pt>
                <c:pt idx="5">
                  <c:v>_x0007_2005-06</c:v>
                </c:pt>
                <c:pt idx="6">
                  <c:v>_x0007_2006-07</c:v>
                </c:pt>
                <c:pt idx="7">
                  <c:v>_x0007_2007-08</c:v>
                </c:pt>
                <c:pt idx="8">
                  <c:v>_x0007_2008-09</c:v>
                </c:pt>
              </c:strCache>
            </c:strRef>
          </c:cat>
          <c:val>
            <c:numRef>
              <c:f>'Macintosh HD:DOCUME~1:ws-gtv:LOCALS~1:Temp:[transfers.XLS]Full Year'!$D$48:$D$56</c:f>
              <c:numCache>
                <c:formatCode>General</c:formatCode>
                <c:ptCount val="9"/>
                <c:pt idx="0">
                  <c:v>31</c:v>
                </c:pt>
                <c:pt idx="1">
                  <c:v>37</c:v>
                </c:pt>
                <c:pt idx="2">
                  <c:v>48</c:v>
                </c:pt>
                <c:pt idx="3">
                  <c:v>31</c:v>
                </c:pt>
                <c:pt idx="4">
                  <c:v>38</c:v>
                </c:pt>
                <c:pt idx="5">
                  <c:v>40</c:v>
                </c:pt>
                <c:pt idx="6">
                  <c:v>46</c:v>
                </c:pt>
                <c:pt idx="7">
                  <c:v>46</c:v>
                </c:pt>
                <c:pt idx="8">
                  <c:v>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9522560"/>
        <c:axId val="89524096"/>
      </c:barChart>
      <c:catAx>
        <c:axId val="895225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9524096"/>
        <c:crosses val="autoZero"/>
        <c:auto val="1"/>
        <c:lblAlgn val="ctr"/>
        <c:lblOffset val="100"/>
        <c:noMultiLvlLbl val="0"/>
      </c:catAx>
      <c:valAx>
        <c:axId val="89524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95225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3516499596842402"/>
          <c:y val="0.9280495463118591"/>
          <c:w val="0.45510049075723902"/>
          <c:h val="5.8107966428698803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baseline="0" dirty="0" smtClean="0">
                <a:effectLst/>
                <a:latin typeface="Georgia" panose="02040502050405020303" pitchFamily="18" charset="0"/>
              </a:rPr>
              <a:t># of Transfers to a UC by Ethnicity: Fall 2000 - 2009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8.9100440551431626E-2"/>
          <c:y val="1.34048002695314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21473999810745E-2"/>
          <c:y val="0.102956196009479"/>
          <c:w val="0.95816661437244399"/>
          <c:h val="0.75285968198150011"/>
        </c:manualLayout>
      </c:layout>
      <c:barChart>
        <c:barDir val="col"/>
        <c:grouping val="stacked"/>
        <c:varyColors val="0"/>
        <c:ser>
          <c:idx val="0"/>
          <c:order val="0"/>
          <c:tx>
            <c:v>Asian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'Macintosh HD:DOCUME~1:ws-gtv:LOCALS~1:Temp:[transfers.XLS]Ethnicity Numbers'!$A$224:$A$232</c:f>
              <c:strCache>
                <c:ptCount val="9"/>
                <c:pt idx="0">
                  <c:v>_x0007_2000-01</c:v>
                </c:pt>
                <c:pt idx="1">
                  <c:v>_x0007_2001-02</c:v>
                </c:pt>
                <c:pt idx="2">
                  <c:v>_x0007_2002-03</c:v>
                </c:pt>
                <c:pt idx="3">
                  <c:v>_x0007_2003-04</c:v>
                </c:pt>
                <c:pt idx="4">
                  <c:v>_x0007_2004-05</c:v>
                </c:pt>
                <c:pt idx="5">
                  <c:v>_x0007_2005-06</c:v>
                </c:pt>
                <c:pt idx="6">
                  <c:v>_x0007_2006-07</c:v>
                </c:pt>
                <c:pt idx="7">
                  <c:v>_x0007_2007-08</c:v>
                </c:pt>
                <c:pt idx="8">
                  <c:v>_x0007_2008-09</c:v>
                </c:pt>
              </c:strCache>
            </c:strRef>
          </c:cat>
          <c:val>
            <c:numRef>
              <c:f>'Macintosh HD:DOCUME~1:ws-gtv:LOCALS~1:Temp:[transfers.XLS]Ethnicity Numbers'!$D$129:$D$137</c:f>
              <c:numCache>
                <c:formatCode>General</c:formatCode>
                <c:ptCount val="9"/>
                <c:pt idx="0">
                  <c:v>10</c:v>
                </c:pt>
                <c:pt idx="1">
                  <c:v>8</c:v>
                </c:pt>
                <c:pt idx="2">
                  <c:v>17</c:v>
                </c:pt>
                <c:pt idx="3">
                  <c:v>7</c:v>
                </c:pt>
                <c:pt idx="4">
                  <c:v>9</c:v>
                </c:pt>
                <c:pt idx="5">
                  <c:v>9</c:v>
                </c:pt>
                <c:pt idx="6">
                  <c:v>10</c:v>
                </c:pt>
                <c:pt idx="7">
                  <c:v>9</c:v>
                </c:pt>
                <c:pt idx="8">
                  <c:v>10</c:v>
                </c:pt>
              </c:numCache>
            </c:numRef>
          </c:val>
        </c:ser>
        <c:ser>
          <c:idx val="1"/>
          <c:order val="1"/>
          <c:tx>
            <c:v>Black</c:v>
          </c:tx>
          <c:invertIfNegative val="0"/>
          <c:dLbls>
            <c:dLbl>
              <c:idx val="0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'Macintosh HD:DOCUME~1:ws-gtv:LOCALS~1:Temp:[transfers.XLS]Ethnicity Numbers'!$A$224:$A$232</c:f>
              <c:strCache>
                <c:ptCount val="9"/>
                <c:pt idx="0">
                  <c:v>_x0007_2000-01</c:v>
                </c:pt>
                <c:pt idx="1">
                  <c:v>_x0007_2001-02</c:v>
                </c:pt>
                <c:pt idx="2">
                  <c:v>_x0007_2002-03</c:v>
                </c:pt>
                <c:pt idx="3">
                  <c:v>_x0007_2003-04</c:v>
                </c:pt>
                <c:pt idx="4">
                  <c:v>_x0007_2004-05</c:v>
                </c:pt>
                <c:pt idx="5">
                  <c:v>_x0007_2005-06</c:v>
                </c:pt>
                <c:pt idx="6">
                  <c:v>_x0007_2006-07</c:v>
                </c:pt>
                <c:pt idx="7">
                  <c:v>_x0007_2007-08</c:v>
                </c:pt>
                <c:pt idx="8">
                  <c:v>_x0007_2008-09</c:v>
                </c:pt>
              </c:strCache>
            </c:strRef>
          </c:cat>
          <c:val>
            <c:numRef>
              <c:f>'Macintosh HD:DOCUME~1:ws-gtv:LOCALS~1:Temp:[transfers.XLS]Ethnicity Numbers'!$D$148:$D$156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8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5</c:v>
                </c:pt>
              </c:numCache>
            </c:numRef>
          </c:val>
        </c:ser>
        <c:ser>
          <c:idx val="2"/>
          <c:order val="2"/>
          <c:tx>
            <c:v>Hispanic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'Macintosh HD:DOCUME~1:ws-gtv:LOCALS~1:Temp:[transfers.XLS]Ethnicity Numbers'!$A$224:$A$232</c:f>
              <c:strCache>
                <c:ptCount val="9"/>
                <c:pt idx="0">
                  <c:v>_x0007_2000-01</c:v>
                </c:pt>
                <c:pt idx="1">
                  <c:v>_x0007_2001-02</c:v>
                </c:pt>
                <c:pt idx="2">
                  <c:v>_x0007_2002-03</c:v>
                </c:pt>
                <c:pt idx="3">
                  <c:v>_x0007_2003-04</c:v>
                </c:pt>
                <c:pt idx="4">
                  <c:v>_x0007_2004-05</c:v>
                </c:pt>
                <c:pt idx="5">
                  <c:v>_x0007_2005-06</c:v>
                </c:pt>
                <c:pt idx="6">
                  <c:v>_x0007_2006-07</c:v>
                </c:pt>
                <c:pt idx="7">
                  <c:v>_x0007_2007-08</c:v>
                </c:pt>
                <c:pt idx="8">
                  <c:v>_x0007_2008-09</c:v>
                </c:pt>
              </c:strCache>
            </c:strRef>
          </c:cat>
          <c:val>
            <c:numRef>
              <c:f>'Macintosh HD:DOCUME~1:ws-gtv:LOCALS~1:Temp:[transfers.XLS]Ethnicity Numbers'!$D$167:$D$175</c:f>
              <c:numCache>
                <c:formatCode>General</c:formatCode>
                <c:ptCount val="9"/>
                <c:pt idx="0">
                  <c:v>6</c:v>
                </c:pt>
                <c:pt idx="1">
                  <c:v>11</c:v>
                </c:pt>
                <c:pt idx="2">
                  <c:v>5</c:v>
                </c:pt>
                <c:pt idx="3">
                  <c:v>8</c:v>
                </c:pt>
                <c:pt idx="4">
                  <c:v>11</c:v>
                </c:pt>
                <c:pt idx="5">
                  <c:v>15</c:v>
                </c:pt>
                <c:pt idx="6">
                  <c:v>16</c:v>
                </c:pt>
                <c:pt idx="7">
                  <c:v>12</c:v>
                </c:pt>
                <c:pt idx="8">
                  <c:v>7</c:v>
                </c:pt>
              </c:numCache>
            </c:numRef>
          </c:val>
        </c:ser>
        <c:ser>
          <c:idx val="3"/>
          <c:order val="3"/>
          <c:tx>
            <c:v>Native American and Other</c:v>
          </c:tx>
          <c:invertIfNegative val="0"/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8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'Macintosh HD:DOCUME~1:ws-gtv:LOCALS~1:Temp:[transfers.XLS]Ethnicity Numbers'!$A$224:$A$232</c:f>
              <c:strCache>
                <c:ptCount val="9"/>
                <c:pt idx="0">
                  <c:v>_x0007_2000-01</c:v>
                </c:pt>
                <c:pt idx="1">
                  <c:v>_x0007_2001-02</c:v>
                </c:pt>
                <c:pt idx="2">
                  <c:v>_x0007_2002-03</c:v>
                </c:pt>
                <c:pt idx="3">
                  <c:v>_x0007_2003-04</c:v>
                </c:pt>
                <c:pt idx="4">
                  <c:v>_x0007_2004-05</c:v>
                </c:pt>
                <c:pt idx="5">
                  <c:v>_x0007_2005-06</c:v>
                </c:pt>
                <c:pt idx="6">
                  <c:v>_x0007_2006-07</c:v>
                </c:pt>
                <c:pt idx="7">
                  <c:v>_x0007_2007-08</c:v>
                </c:pt>
                <c:pt idx="8">
                  <c:v>_x0007_2008-09</c:v>
                </c:pt>
              </c:strCache>
            </c:strRef>
          </c:cat>
          <c:val>
            <c:numRef>
              <c:f>'Macintosh HD:DOCUME~1:ws-gtv:LOCALS~1:Temp:[transfers.XLS]Ethnicity Numbers'!$D$186:$D$194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0</c:v>
                </c:pt>
              </c:numCache>
            </c:numRef>
          </c:val>
        </c:ser>
        <c:ser>
          <c:idx val="4"/>
          <c:order val="4"/>
          <c:tx>
            <c:v>White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'Macintosh HD:DOCUME~1:ws-gtv:LOCALS~1:Temp:[transfers.XLS]Ethnicity Numbers'!$A$224:$A$232</c:f>
              <c:strCache>
                <c:ptCount val="9"/>
                <c:pt idx="0">
                  <c:v>_x0007_2000-01</c:v>
                </c:pt>
                <c:pt idx="1">
                  <c:v>_x0007_2001-02</c:v>
                </c:pt>
                <c:pt idx="2">
                  <c:v>_x0007_2002-03</c:v>
                </c:pt>
                <c:pt idx="3">
                  <c:v>_x0007_2003-04</c:v>
                </c:pt>
                <c:pt idx="4">
                  <c:v>_x0007_2004-05</c:v>
                </c:pt>
                <c:pt idx="5">
                  <c:v>_x0007_2005-06</c:v>
                </c:pt>
                <c:pt idx="6">
                  <c:v>_x0007_2006-07</c:v>
                </c:pt>
                <c:pt idx="7">
                  <c:v>_x0007_2007-08</c:v>
                </c:pt>
                <c:pt idx="8">
                  <c:v>_x0007_2008-09</c:v>
                </c:pt>
              </c:strCache>
            </c:strRef>
          </c:cat>
          <c:val>
            <c:numRef>
              <c:f>'Macintosh HD:DOCUME~1:ws-gtv:LOCALS~1:Temp:[transfers.XLS]Ethnicity Numbers'!$D$205:$D$213</c:f>
              <c:numCache>
                <c:formatCode>General</c:formatCode>
                <c:ptCount val="9"/>
                <c:pt idx="0">
                  <c:v>11</c:v>
                </c:pt>
                <c:pt idx="1">
                  <c:v>13</c:v>
                </c:pt>
                <c:pt idx="2">
                  <c:v>18</c:v>
                </c:pt>
                <c:pt idx="3">
                  <c:v>8</c:v>
                </c:pt>
                <c:pt idx="4">
                  <c:v>15</c:v>
                </c:pt>
                <c:pt idx="5">
                  <c:v>10</c:v>
                </c:pt>
                <c:pt idx="6">
                  <c:v>10</c:v>
                </c:pt>
                <c:pt idx="7">
                  <c:v>19</c:v>
                </c:pt>
                <c:pt idx="8">
                  <c:v>12</c:v>
                </c:pt>
              </c:numCache>
            </c:numRef>
          </c:val>
        </c:ser>
        <c:ser>
          <c:idx val="5"/>
          <c:order val="5"/>
          <c:tx>
            <c:v>Unknown</c:v>
          </c:tx>
          <c:invertIfNegative val="0"/>
          <c:dLbls>
            <c:dLbl>
              <c:idx val="3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'Macintosh HD:DOCUME~1:ws-gtv:LOCALS~1:Temp:[transfers.XLS]Ethnicity Numbers'!$A$224:$A$232</c:f>
              <c:strCache>
                <c:ptCount val="9"/>
                <c:pt idx="0">
                  <c:v>_x0007_2000-01</c:v>
                </c:pt>
                <c:pt idx="1">
                  <c:v>_x0007_2001-02</c:v>
                </c:pt>
                <c:pt idx="2">
                  <c:v>_x0007_2002-03</c:v>
                </c:pt>
                <c:pt idx="3">
                  <c:v>_x0007_2003-04</c:v>
                </c:pt>
                <c:pt idx="4">
                  <c:v>_x0007_2004-05</c:v>
                </c:pt>
                <c:pt idx="5">
                  <c:v>_x0007_2005-06</c:v>
                </c:pt>
                <c:pt idx="6">
                  <c:v>_x0007_2006-07</c:v>
                </c:pt>
                <c:pt idx="7">
                  <c:v>_x0007_2007-08</c:v>
                </c:pt>
                <c:pt idx="8">
                  <c:v>_x0007_2008-09</c:v>
                </c:pt>
              </c:strCache>
            </c:strRef>
          </c:cat>
          <c:val>
            <c:numRef>
              <c:f>'Macintosh HD:DOCUME~1:ws-gtv:LOCALS~1:Temp:[transfers.XLS]Ethnicity Numbers'!$D$224:$D$232</c:f>
              <c:numCache>
                <c:formatCode>General</c:formatCode>
                <c:ptCount val="9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486848"/>
        <c:axId val="92581248"/>
      </c:barChart>
      <c:catAx>
        <c:axId val="914868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2581248"/>
        <c:crosses val="autoZero"/>
        <c:auto val="1"/>
        <c:lblAlgn val="ctr"/>
        <c:lblOffset val="100"/>
        <c:noMultiLvlLbl val="0"/>
      </c:catAx>
      <c:valAx>
        <c:axId val="92581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1486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4807731576247503E-2"/>
          <c:y val="0.91006539068901704"/>
          <c:w val="0.90573622794304398"/>
          <c:h val="6.7532681777975515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# of Transfers to a CSU by</a:t>
            </a:r>
            <a:r>
              <a:rPr lang="en-US" sz="1800" b="1" baseline="0" dirty="0" smtClean="0">
                <a:effectLst/>
                <a:latin typeface="Georgia" panose="02040502050405020303" pitchFamily="18" charset="0"/>
              </a:rPr>
              <a:t> Ethnicity: Fall 2000 - 2009</a:t>
            </a:r>
            <a:endParaRPr lang="en-US" sz="1800" dirty="0">
              <a:effectLst/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9.9765374420325473E-2"/>
          <c:y val="3.356337765894729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6782258952065503E-2"/>
          <c:y val="0.13954059190877"/>
          <c:w val="0.94086344035458114"/>
          <c:h val="0.70050415422210099"/>
        </c:manualLayout>
      </c:layout>
      <c:barChart>
        <c:barDir val="col"/>
        <c:grouping val="stacked"/>
        <c:varyColors val="0"/>
        <c:ser>
          <c:idx val="0"/>
          <c:order val="0"/>
          <c:tx>
            <c:v>Asian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'Macintosh HD:DOCUME~1:ws-gtv:LOCALS~1:Temp:[transfers.XLS]Ethnicity Numbers'!$A$263:$A$271</c:f>
              <c:strCache>
                <c:ptCount val="9"/>
                <c:pt idx="0">
                  <c:v>_x0007_2000-01</c:v>
                </c:pt>
                <c:pt idx="1">
                  <c:v>_x0007_2001-02</c:v>
                </c:pt>
                <c:pt idx="2">
                  <c:v>_x0007_2002-03</c:v>
                </c:pt>
                <c:pt idx="3">
                  <c:v>_x0007_2003-04</c:v>
                </c:pt>
                <c:pt idx="4">
                  <c:v>_x0007_2004-05</c:v>
                </c:pt>
                <c:pt idx="5">
                  <c:v>_x0007_2005-06</c:v>
                </c:pt>
                <c:pt idx="6">
                  <c:v>_x0007_2006-07</c:v>
                </c:pt>
                <c:pt idx="7">
                  <c:v>_x0007_2007-08</c:v>
                </c:pt>
                <c:pt idx="8">
                  <c:v>_x0007_2008-09</c:v>
                </c:pt>
              </c:strCache>
            </c:strRef>
          </c:cat>
          <c:val>
            <c:numRef>
              <c:f>'Macintosh HD:DOCUME~1:ws-gtv:LOCALS~1:Temp:[transfers.XLS]Ethnicity Numbers'!$D$244:$D$252</c:f>
              <c:numCache>
                <c:formatCode>General</c:formatCode>
                <c:ptCount val="9"/>
                <c:pt idx="0">
                  <c:v>24</c:v>
                </c:pt>
                <c:pt idx="1">
                  <c:v>47</c:v>
                </c:pt>
                <c:pt idx="2">
                  <c:v>44</c:v>
                </c:pt>
                <c:pt idx="3">
                  <c:v>40</c:v>
                </c:pt>
                <c:pt idx="4">
                  <c:v>48</c:v>
                </c:pt>
                <c:pt idx="5">
                  <c:v>29</c:v>
                </c:pt>
                <c:pt idx="6">
                  <c:v>45</c:v>
                </c:pt>
                <c:pt idx="7">
                  <c:v>49</c:v>
                </c:pt>
                <c:pt idx="8">
                  <c:v>48</c:v>
                </c:pt>
              </c:numCache>
            </c:numRef>
          </c:val>
        </c:ser>
        <c:ser>
          <c:idx val="1"/>
          <c:order val="1"/>
          <c:tx>
            <c:v>Black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'Macintosh HD:DOCUME~1:ws-gtv:LOCALS~1:Temp:[transfers.XLS]Ethnicity Numbers'!$A$263:$A$271</c:f>
              <c:strCache>
                <c:ptCount val="9"/>
                <c:pt idx="0">
                  <c:v>_x0007_2000-01</c:v>
                </c:pt>
                <c:pt idx="1">
                  <c:v>_x0007_2001-02</c:v>
                </c:pt>
                <c:pt idx="2">
                  <c:v>_x0007_2002-03</c:v>
                </c:pt>
                <c:pt idx="3">
                  <c:v>_x0007_2003-04</c:v>
                </c:pt>
                <c:pt idx="4">
                  <c:v>_x0007_2004-05</c:v>
                </c:pt>
                <c:pt idx="5">
                  <c:v>_x0007_2005-06</c:v>
                </c:pt>
                <c:pt idx="6">
                  <c:v>_x0007_2006-07</c:v>
                </c:pt>
                <c:pt idx="7">
                  <c:v>_x0007_2007-08</c:v>
                </c:pt>
                <c:pt idx="8">
                  <c:v>_x0007_2008-09</c:v>
                </c:pt>
              </c:strCache>
            </c:strRef>
          </c:cat>
          <c:val>
            <c:numRef>
              <c:f>'Macintosh HD:DOCUME~1:ws-gtv:LOCALS~1:Temp:[transfers.XLS]Ethnicity Numbers'!$D$263:$D$271</c:f>
              <c:numCache>
                <c:formatCode>General</c:formatCode>
                <c:ptCount val="9"/>
                <c:pt idx="0">
                  <c:v>34</c:v>
                </c:pt>
                <c:pt idx="1">
                  <c:v>34</c:v>
                </c:pt>
                <c:pt idx="2">
                  <c:v>37</c:v>
                </c:pt>
                <c:pt idx="3">
                  <c:v>31</c:v>
                </c:pt>
                <c:pt idx="4">
                  <c:v>36</c:v>
                </c:pt>
                <c:pt idx="5">
                  <c:v>33</c:v>
                </c:pt>
                <c:pt idx="6">
                  <c:v>40</c:v>
                </c:pt>
                <c:pt idx="7">
                  <c:v>50</c:v>
                </c:pt>
                <c:pt idx="8">
                  <c:v>55</c:v>
                </c:pt>
              </c:numCache>
            </c:numRef>
          </c:val>
        </c:ser>
        <c:ser>
          <c:idx val="2"/>
          <c:order val="2"/>
          <c:tx>
            <c:strRef>
              <c:f>'Macintosh HD:DOCUME~1:ws-gtv:LOCALS~1:Temp:[transfers.XLS]Ethnicity Numbers'!$A$272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'Macintosh HD:DOCUME~1:ws-gtv:LOCALS~1:Temp:[transfers.XLS]Ethnicity Numbers'!$D$282:$D$290</c:f>
              <c:numCache>
                <c:formatCode>General</c:formatCode>
                <c:ptCount val="9"/>
                <c:pt idx="0">
                  <c:v>102</c:v>
                </c:pt>
                <c:pt idx="1">
                  <c:v>101</c:v>
                </c:pt>
                <c:pt idx="2">
                  <c:v>114</c:v>
                </c:pt>
                <c:pt idx="3">
                  <c:v>109</c:v>
                </c:pt>
                <c:pt idx="4">
                  <c:v>116</c:v>
                </c:pt>
                <c:pt idx="5">
                  <c:v>113</c:v>
                </c:pt>
                <c:pt idx="6">
                  <c:v>147</c:v>
                </c:pt>
                <c:pt idx="7">
                  <c:v>134</c:v>
                </c:pt>
                <c:pt idx="8">
                  <c:v>146</c:v>
                </c:pt>
              </c:numCache>
            </c:numRef>
          </c:val>
        </c:ser>
        <c:ser>
          <c:idx val="3"/>
          <c:order val="3"/>
          <c:tx>
            <c:v>Native American and Other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'Macintosh HD:DOCUME~1:ws-gtv:LOCALS~1:Temp:[transfers.XLS]Ethnicity Numbers'!$D$301:$D$309</c:f>
              <c:numCache>
                <c:formatCode>General</c:formatCode>
                <c:ptCount val="9"/>
                <c:pt idx="0">
                  <c:v>3</c:v>
                </c:pt>
                <c:pt idx="1">
                  <c:v>7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4</c:v>
                </c:pt>
                <c:pt idx="8">
                  <c:v>1</c:v>
                </c:pt>
              </c:numCache>
            </c:numRef>
          </c:val>
        </c:ser>
        <c:ser>
          <c:idx val="4"/>
          <c:order val="4"/>
          <c:tx>
            <c:strRef>
              <c:f>'Macintosh HD:DOCUME~1:ws-gtv:LOCALS~1:Temp:[transfers.XLS]Ethnicity Numbers'!$A$310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'Macintosh HD:DOCUME~1:ws-gtv:LOCALS~1:Temp:[transfers.XLS]Ethnicity Numbers'!$D$320:$D$328</c:f>
              <c:numCache>
                <c:formatCode>General</c:formatCode>
                <c:ptCount val="9"/>
                <c:pt idx="0">
                  <c:v>65</c:v>
                </c:pt>
                <c:pt idx="1">
                  <c:v>87</c:v>
                </c:pt>
                <c:pt idx="2">
                  <c:v>82</c:v>
                </c:pt>
                <c:pt idx="3">
                  <c:v>68</c:v>
                </c:pt>
                <c:pt idx="4">
                  <c:v>64</c:v>
                </c:pt>
                <c:pt idx="5">
                  <c:v>82</c:v>
                </c:pt>
                <c:pt idx="6">
                  <c:v>88</c:v>
                </c:pt>
                <c:pt idx="7">
                  <c:v>78</c:v>
                </c:pt>
                <c:pt idx="8">
                  <c:v>79</c:v>
                </c:pt>
              </c:numCache>
            </c:numRef>
          </c:val>
        </c:ser>
        <c:ser>
          <c:idx val="5"/>
          <c:order val="5"/>
          <c:tx>
            <c:strRef>
              <c:f>'Macintosh HD:DOCUME~1:ws-gtv:LOCALS~1:Temp:[transfers.XLS]Ethnicity Numbers'!$A$329</c:f>
              <c:strCache>
                <c:ptCount val="1"/>
                <c:pt idx="0">
                  <c:v>Unknown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'Macintosh HD:DOCUME~1:ws-gtv:LOCALS~1:Temp:[transfers.XLS]Ethnicity Numbers'!$D$339:$D$347</c:f>
              <c:numCache>
                <c:formatCode>General</c:formatCode>
                <c:ptCount val="9"/>
                <c:pt idx="0">
                  <c:v>46</c:v>
                </c:pt>
                <c:pt idx="1">
                  <c:v>57</c:v>
                </c:pt>
                <c:pt idx="2">
                  <c:v>60</c:v>
                </c:pt>
                <c:pt idx="3">
                  <c:v>42</c:v>
                </c:pt>
                <c:pt idx="4">
                  <c:v>61</c:v>
                </c:pt>
                <c:pt idx="5">
                  <c:v>29</c:v>
                </c:pt>
                <c:pt idx="6">
                  <c:v>45</c:v>
                </c:pt>
                <c:pt idx="7">
                  <c:v>54</c:v>
                </c:pt>
                <c:pt idx="8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6206208"/>
        <c:axId val="105026688"/>
      </c:barChart>
      <c:catAx>
        <c:axId val="962062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5026688"/>
        <c:crosses val="autoZero"/>
        <c:auto val="1"/>
        <c:lblAlgn val="ctr"/>
        <c:lblOffset val="100"/>
        <c:noMultiLvlLbl val="0"/>
      </c:catAx>
      <c:valAx>
        <c:axId val="105026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2062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2.6703318692533212E-2"/>
          <c:y val="0.88827933749660604"/>
          <c:w val="0.94280112857557319"/>
          <c:h val="9.5165462937822423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dirty="0">
                <a:latin typeface="Georgia" panose="02040502050405020303" pitchFamily="18" charset="0"/>
              </a:rPr>
              <a:t>Transfer Velocity Cohort Report (6 Years)</a:t>
            </a:r>
          </a:p>
        </c:rich>
      </c:tx>
      <c:layout>
        <c:manualLayout>
          <c:xMode val="edge"/>
          <c:yMode val="edge"/>
          <c:x val="0.18026037799031444"/>
          <c:y val="3.527385846017109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8467020685855913E-2"/>
          <c:y val="0.12322637632566602"/>
          <c:w val="0.9177173238196169"/>
          <c:h val="0.75303676737770298"/>
        </c:manualLayout>
      </c:layout>
      <c:barChart>
        <c:barDir val="col"/>
        <c:grouping val="clustered"/>
        <c:varyColors val="0"/>
        <c:ser>
          <c:idx val="0"/>
          <c:order val="0"/>
          <c:tx>
            <c:v>1995-96</c:v>
          </c:tx>
          <c:invertIfNegative val="0"/>
          <c:dLbls>
            <c:numFmt formatCode="0%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'Macintosh HD:Users:amberhroch:Downloads:[EAST LA FINAL.xlsx]Transfer'!$N$205:$N$210</c:f>
              <c:numCache>
                <c:formatCode>General</c:formatCode>
                <c:ptCount val="6"/>
                <c:pt idx="0">
                  <c:v>1.0000000000000002E-2</c:v>
                </c:pt>
                <c:pt idx="1">
                  <c:v>4.0000000000000008E-2</c:v>
                </c:pt>
                <c:pt idx="2">
                  <c:v>0.11</c:v>
                </c:pt>
                <c:pt idx="3">
                  <c:v>0.18000000000000002</c:v>
                </c:pt>
                <c:pt idx="4">
                  <c:v>0.25</c:v>
                </c:pt>
                <c:pt idx="5">
                  <c:v>0.29000000000000004</c:v>
                </c:pt>
              </c:numCache>
            </c:numRef>
          </c:val>
        </c:ser>
        <c:ser>
          <c:idx val="1"/>
          <c:order val="1"/>
          <c:tx>
            <c:v>2003-04</c:v>
          </c:tx>
          <c:invertIfNegative val="0"/>
          <c:dLbls>
            <c:numFmt formatCode="0%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'Macintosh HD:Users:amberhroch:Downloads:[EAST LA FINAL.xlsx]Transfer'!$O$205:$O$210</c:f>
              <c:numCache>
                <c:formatCode>General</c:formatCode>
                <c:ptCount val="6"/>
                <c:pt idx="0">
                  <c:v>1.0000000000000002E-2</c:v>
                </c:pt>
                <c:pt idx="1">
                  <c:v>0.05</c:v>
                </c:pt>
                <c:pt idx="2">
                  <c:v>0.11</c:v>
                </c:pt>
                <c:pt idx="3">
                  <c:v>0.18000000000000002</c:v>
                </c:pt>
                <c:pt idx="4">
                  <c:v>0.27</c:v>
                </c:pt>
                <c:pt idx="5">
                  <c:v>0.33000000000000007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589888"/>
        <c:axId val="115617792"/>
      </c:barChart>
      <c:catAx>
        <c:axId val="1155898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5617792"/>
        <c:crosses val="autoZero"/>
        <c:auto val="1"/>
        <c:lblAlgn val="ctr"/>
        <c:lblOffset val="100"/>
        <c:noMultiLvlLbl val="0"/>
      </c:catAx>
      <c:valAx>
        <c:axId val="115617792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55898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8253931543941305"/>
          <c:y val="0.91831216961387596"/>
          <c:w val="0.17701222649499004"/>
          <c:h val="7.4802638297374088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dirty="0">
                <a:latin typeface="Georgia" panose="02040502050405020303" pitchFamily="18" charset="0"/>
              </a:rPr>
              <a:t># of Full-Time Resident Students Receiving Financial </a:t>
            </a:r>
            <a:r>
              <a:rPr lang="en-US" sz="1800" dirty="0" smtClean="0">
                <a:latin typeface="Georgia" panose="02040502050405020303" pitchFamily="18" charset="0"/>
              </a:rPr>
              <a:t>Aid:</a:t>
            </a:r>
            <a:r>
              <a:rPr lang="en-US" sz="1800" baseline="0" dirty="0" smtClean="0">
                <a:latin typeface="Georgia" panose="02040502050405020303" pitchFamily="18" charset="0"/>
              </a:rPr>
              <a:t> </a:t>
            </a:r>
            <a:r>
              <a:rPr lang="en-US" sz="1800" dirty="0" smtClean="0">
                <a:latin typeface="Georgia" panose="02040502050405020303" pitchFamily="18" charset="0"/>
              </a:rPr>
              <a:t>2007-2008 </a:t>
            </a:r>
            <a:r>
              <a:rPr lang="en-US" sz="1800" dirty="0">
                <a:latin typeface="Georgia" panose="02040502050405020303" pitchFamily="18" charset="0"/>
              </a:rPr>
              <a:t>Academic Year</a:t>
            </a:r>
          </a:p>
        </c:rich>
      </c:tx>
      <c:layout>
        <c:manualLayout>
          <c:xMode val="edge"/>
          <c:yMode val="edge"/>
          <c:x val="0.13036456459766912"/>
          <c:y val="2.764074283314462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9091811040068701E-2"/>
          <c:y val="0.1602758691943981"/>
          <c:w val="0.86340225517233793"/>
          <c:h val="0.65535088156040611"/>
        </c:manualLayout>
      </c:layout>
      <c:barChart>
        <c:barDir val="col"/>
        <c:grouping val="clustered"/>
        <c:varyColors val="0"/>
        <c:ser>
          <c:idx val="0"/>
          <c:order val="0"/>
          <c:tx>
            <c:v>Total Unduplicated Full-Time Students</c:v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Lit>
              <c:formatCode>General</c:formatCode>
              <c:ptCount val="1"/>
              <c:pt idx="0">
                <c:v>3274</c:v>
              </c:pt>
            </c:numLit>
          </c:val>
        </c:ser>
        <c:ser>
          <c:idx val="1"/>
          <c:order val="1"/>
          <c:tx>
            <c:v>Receiving Fincancial Aid</c:v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val>
            <c:numLit>
              <c:formatCode>General</c:formatCode>
              <c:ptCount val="1"/>
              <c:pt idx="0">
                <c:v>1605</c:v>
              </c:pt>
            </c:numLit>
          </c:val>
        </c:ser>
        <c:ser>
          <c:idx val="2"/>
          <c:order val="2"/>
          <c:tx>
            <c:v>BOGW Only</c:v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Lit>
              <c:formatCode>General</c:formatCode>
              <c:ptCount val="1"/>
              <c:pt idx="0">
                <c:v>351</c:v>
              </c:pt>
            </c:numLit>
          </c:val>
        </c:ser>
        <c:ser>
          <c:idx val="3"/>
          <c:order val="3"/>
          <c:tx>
            <c:v>BOGW + Pell</c:v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Lit>
              <c:formatCode>General</c:formatCode>
              <c:ptCount val="1"/>
              <c:pt idx="0">
                <c:v>1238</c:v>
              </c:pt>
            </c:numLit>
          </c:val>
        </c:ser>
        <c:ser>
          <c:idx val="4"/>
          <c:order val="4"/>
          <c:tx>
            <c:v>BOGW + Other</c:v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Lit>
              <c:formatCode>General</c:formatCode>
              <c:ptCount val="1"/>
              <c:pt idx="0">
                <c:v>16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593024"/>
        <c:axId val="116594944"/>
      </c:barChart>
      <c:catAx>
        <c:axId val="116593024"/>
        <c:scaling>
          <c:orientation val="minMax"/>
        </c:scaling>
        <c:delete val="1"/>
        <c:axPos val="b"/>
        <c:majorTickMark val="out"/>
        <c:minorTickMark val="none"/>
        <c:tickLblPos val="none"/>
        <c:crossAx val="116594944"/>
        <c:crosses val="autoZero"/>
        <c:auto val="1"/>
        <c:lblAlgn val="ctr"/>
        <c:lblOffset val="100"/>
        <c:noMultiLvlLbl val="0"/>
      </c:catAx>
      <c:valAx>
        <c:axId val="116594944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6593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0.83685683307379199"/>
          <c:w val="1"/>
          <c:h val="0.1193122154127479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0.19885</cdr:x>
      <cdr:y>0.02857</cdr:y>
    </cdr:from>
    <cdr:to>
      <cdr:x>0.79635</cdr:x>
      <cdr:y>0.08571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71674" y="190501"/>
          <a:ext cx="5924549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E611B14-4E6D-5C47-A9BB-F2EAEE41164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5072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27F511-249F-6D4D-9BEE-389B9C770C13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440855-8D08-AC43-9B11-5994270E9AB6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C6F55C-3EC5-1B47-9691-213946E76BF6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F95C00-BF42-FC47-9FDC-ABD66C7D13CE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6F8E90-16BF-F042-8D67-74338D0D2EBF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3445C8-548A-3B4F-B65F-5C369220A78C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F4AD2-5375-704A-AD6E-6EF4309B6CA5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1C29AF-8BE5-034E-AB1E-94CBDB90878A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899A2F-3131-9243-99A9-9A088707B62B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B054-27F3-6145-8460-073DB4C0662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1CC9C-D14A-614B-A5CE-01A772C79199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9A090-F3E3-7649-B9F7-1998DEB841B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709-6FDD-1F4B-8B00-DAE06FC7DFB3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3BC8-0C8F-3C41-B81A-B71AE7FD0F9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F1D6A-3F17-2F47-B698-B642A31B9E0A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08B-5CD8-8046-BCE0-38B58BCB561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3F322A1-DACE-064A-B6AD-F8406F215B84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D269-6B29-3840-9EF5-B000853D156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4754-A3F2-E843-B9AB-97BA79D0838C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8130B1-25C2-8649-B182-A6144FB3B95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12/2/2013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  <p:sldLayoutId id="2147484098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-com.co.kr/online/ppt_gallery_1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d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60000"/>
                <a:lumOff val="40000"/>
              </a:schemeClr>
            </a:gs>
            <a:gs pos="12000">
              <a:schemeClr val="bg2">
                <a:tint val="48000"/>
                <a:satMod val="300000"/>
              </a:schemeClr>
            </a:gs>
            <a:gs pos="20000">
              <a:schemeClr val="bg2">
                <a:tint val="49000"/>
                <a:satMod val="300000"/>
              </a:schemeClr>
            </a:gs>
            <a:gs pos="100000">
              <a:schemeClr val="bg2">
                <a:shade val="30000"/>
              </a:schemeClr>
            </a:gs>
          </a:gsLst>
          <a:path path="circle">
            <a:fillToRect l="10000" t="-25000" r="10000" b="12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660" y="0"/>
            <a:ext cx="9144000" cy="512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5" name="Rectangle 237">
            <a:hlinkClick r:id="rId3"/>
          </p:cNvPr>
          <p:cNvSpPr>
            <a:spLocks noChangeArrowheads="1"/>
          </p:cNvSpPr>
          <p:nvPr/>
        </p:nvSpPr>
        <p:spPr bwMode="auto">
          <a:xfrm>
            <a:off x="2921000" y="2852738"/>
            <a:ext cx="33020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5157192"/>
            <a:ext cx="9144000" cy="1556792"/>
          </a:xfrm>
        </p:spPr>
        <p:txBody>
          <a:bodyPr>
            <a:noAutofit/>
          </a:bodyPr>
          <a:lstStyle/>
          <a:p>
            <a:pPr algn="ctr"/>
            <a: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Los Angeles </a:t>
            </a:r>
            <a:b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Harbor College</a:t>
            </a:r>
            <a:endParaRPr lang="en-US" sz="54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26" name="Picture 2" descr="C:\Users\CHEPA\Desktop\chepa\cweb\sccommunity\Image\colleges\lahc bann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60" y="980728"/>
            <a:ext cx="9144000" cy="3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D0001DAC-C385-7047-BFF1-5B06F36F9527}" type="slidenum">
              <a:rPr lang="en-US" altLang="ko-KR" sz="2000">
                <a:latin typeface="Georgia" pitchFamily="18" charset="0"/>
              </a:rPr>
              <a:pPr/>
              <a:t>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0" y="1484784"/>
            <a:ext cx="8785225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Introduction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Enrollment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Trends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Demographic Characteristics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Transfers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Financial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Aid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Math Sequence</a:t>
            </a: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79511" y="188640"/>
            <a:ext cx="360040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Content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CA89FC3-C363-C64E-A725-B9ED8BF27FD6}" type="slidenum">
              <a:rPr lang="en-US" altLang="ko-KR" sz="2000">
                <a:latin typeface="Georgia" pitchFamily="18" charset="0"/>
              </a:rPr>
              <a:pPr/>
              <a:t>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179512" y="188640"/>
            <a:ext cx="529183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Introduction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323164" y="1988840"/>
            <a:ext cx="4104456" cy="3379192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fontAlgn="auto">
              <a:spcAft>
                <a:spcPts val="0"/>
              </a:spcAft>
              <a:buClrTx/>
              <a:buFont typeface="Wingdings 2"/>
              <a:buNone/>
            </a:pPr>
            <a:endParaRPr lang="en-US" sz="2000" b="1" dirty="0" smtClean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fontAlgn="auto">
              <a:spcAft>
                <a:spcPts val="0"/>
              </a:spcAft>
              <a:buClrTx/>
            </a:pPr>
            <a:r>
              <a:rPr lang="en-US" sz="20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Located off the 110 Harbor Freeway between Wilmington and Harbor City</a:t>
            </a:r>
          </a:p>
          <a:p>
            <a:pPr marL="118872" indent="0" fontAlgn="auto">
              <a:spcAft>
                <a:spcPts val="0"/>
              </a:spcAft>
              <a:buClrTx/>
              <a:buNone/>
            </a:pPr>
            <a:endParaRPr lang="en-US" sz="2000" b="1" dirty="0" smtClean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fontAlgn="auto">
              <a:spcAft>
                <a:spcPts val="0"/>
              </a:spcAft>
              <a:buClrTx/>
            </a:pPr>
            <a:r>
              <a:rPr lang="en-US" sz="2000" b="1" dirty="0">
                <a:solidFill>
                  <a:srgbClr val="000000"/>
                </a:solidFill>
                <a:latin typeface="Georgia" panose="02040502050405020303" pitchFamily="18" charset="0"/>
              </a:rPr>
              <a:t>Website: </a:t>
            </a:r>
            <a:r>
              <a:rPr lang="en-US" sz="20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www.lahc.edu</a:t>
            </a:r>
          </a:p>
          <a:p>
            <a:pPr fontAlgn="auto">
              <a:spcAft>
                <a:spcPts val="0"/>
              </a:spcAft>
              <a:buClrTx/>
            </a:pPr>
            <a:endParaRPr lang="en-US" sz="2000" b="1" dirty="0" smtClean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fontAlgn="auto">
              <a:spcAft>
                <a:spcPts val="0"/>
              </a:spcAft>
              <a:buClrTx/>
            </a:pPr>
            <a:endParaRPr lang="en-US" sz="20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pic>
        <p:nvPicPr>
          <p:cNvPr id="12" name="Content Placeholder 6" descr="los-angeles-harbor-college-city.gif"/>
          <p:cNvPicPr>
            <a:picLocks noChangeAspect="1"/>
          </p:cNvPicPr>
          <p:nvPr/>
        </p:nvPicPr>
        <p:blipFill>
          <a:blip r:embed="rId3"/>
          <a:srcRect t="-6552" b="-6552"/>
          <a:stretch>
            <a:fillRect/>
          </a:stretch>
        </p:blipFill>
        <p:spPr>
          <a:xfrm>
            <a:off x="4751071" y="1611265"/>
            <a:ext cx="3840480" cy="5040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26D02D11-BF59-E547-950A-AF111450AB20}" type="slidenum">
              <a:rPr lang="en-US" altLang="ko-KR" sz="2000">
                <a:latin typeface="Georgia" pitchFamily="18" charset="0"/>
              </a:rPr>
              <a:pPr/>
              <a:t>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79512" y="188640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23528" y="5993904"/>
            <a:ext cx="8496944" cy="74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Steady increase from 1949 – 1980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Decreasing trend from 1980 to now</a:t>
            </a: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858723093"/>
              </p:ext>
            </p:extLst>
          </p:nvPr>
        </p:nvGraphicFramePr>
        <p:xfrm>
          <a:off x="428624" y="1556792"/>
          <a:ext cx="8286751" cy="4500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F3385D1E-F3E6-F944-A0FE-FF969429DA8D}" type="slidenum">
              <a:rPr lang="en-US" altLang="ko-KR" sz="1800">
                <a:latin typeface="Georgia" pitchFamily="18" charset="0"/>
              </a:rPr>
              <a:pPr/>
              <a:t>5</a:t>
            </a:fld>
            <a:endParaRPr lang="en-US" altLang="ko-KR" sz="1800" dirty="0">
              <a:latin typeface="Georgia" pitchFamily="18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63513" y="181089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92151" y="6021288"/>
            <a:ext cx="878522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20624" lvl="0" indent="-384048" fontAlgn="auto" latinLnBrk="0">
              <a:spcBef>
                <a:spcPct val="200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kumimoji="0" lang="en-US" sz="2000" b="1" dirty="0" smtClean="0">
                <a:latin typeface="Georgia" panose="02040502050405020303" pitchFamily="18" charset="0"/>
              </a:rPr>
              <a:t>Steady enrollment trends</a:t>
            </a:r>
          </a:p>
          <a:p>
            <a:pPr marL="420624" lvl="0" indent="-384048" fontAlgn="auto" latinLnBrk="0">
              <a:spcBef>
                <a:spcPct val="200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kumimoji="0" lang="en-US" sz="2000" b="1" dirty="0" smtClean="0">
                <a:latin typeface="Georgia" panose="02040502050405020303" pitchFamily="18" charset="0"/>
              </a:rPr>
              <a:t>Slight decline in concurrent high school students</a:t>
            </a:r>
            <a:endParaRPr kumimoji="0" lang="en-US" sz="2000" b="1" dirty="0">
              <a:latin typeface="Georgia" panose="02040502050405020303" pitchFamily="18" charset="0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716706488"/>
              </p:ext>
            </p:extLst>
          </p:nvPr>
        </p:nvGraphicFramePr>
        <p:xfrm>
          <a:off x="742120" y="1556792"/>
          <a:ext cx="7685285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6166144"/>
            <a:ext cx="9144000" cy="86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of students are US citizens, followed by permanent residents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6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3638009922"/>
              </p:ext>
            </p:extLst>
          </p:nvPr>
        </p:nvGraphicFramePr>
        <p:xfrm>
          <a:off x="179512" y="1556792"/>
          <a:ext cx="8640638" cy="4494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81923" y="6381328"/>
            <a:ext cx="9144000" cy="43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Steady 60 to 40 ratio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7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4087080100"/>
              </p:ext>
            </p:extLst>
          </p:nvPr>
        </p:nvGraphicFramePr>
        <p:xfrm>
          <a:off x="256485" y="1552365"/>
          <a:ext cx="8631030" cy="4874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174" y="5994744"/>
            <a:ext cx="9144000" cy="86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of students are Hispanic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White, Black, and Asian are evenly distributed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8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2775492450"/>
              </p:ext>
            </p:extLst>
          </p:nvPr>
        </p:nvGraphicFramePr>
        <p:xfrm>
          <a:off x="363764" y="1412776"/>
          <a:ext cx="8456675" cy="4642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-9015" y="6381958"/>
            <a:ext cx="9144000" cy="43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are US high school graduates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9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2760651212"/>
              </p:ext>
            </p:extLst>
          </p:nvPr>
        </p:nvGraphicFramePr>
        <p:xfrm>
          <a:off x="458978" y="1556792"/>
          <a:ext cx="8226043" cy="4937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C56627D-CF7E-7241-AE94-142511B92AA8}" type="slidenum">
              <a:rPr lang="en-US" altLang="ko-KR" sz="2000">
                <a:latin typeface="Georgia" panose="02040502050405020303" pitchFamily="18" charset="0"/>
              </a:rPr>
              <a:pPr/>
              <a:t>10</a:t>
            </a:fld>
            <a:endParaRPr lang="en-US" altLang="ko-KR" sz="2000" dirty="0">
              <a:latin typeface="Georgia" panose="02040502050405020303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377446142"/>
              </p:ext>
            </p:extLst>
          </p:nvPr>
        </p:nvGraphicFramePr>
        <p:xfrm>
          <a:off x="395536" y="1412776"/>
          <a:ext cx="8352928" cy="4482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-9015" y="5861361"/>
            <a:ext cx="914400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Mostly vocational and transfer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Followed by discover a new career, prepare for a new career, and general education</a:t>
            </a:r>
            <a:endParaRPr lang="en-US" altLang="ko-KR" sz="2000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081127-9D26-184A-808D-5B1DB303DE6D}" type="slidenum">
              <a:rPr lang="en-US" altLang="ko-KR" sz="2000">
                <a:latin typeface="Georgia" pitchFamily="18" charset="0"/>
              </a:rPr>
              <a:pPr/>
              <a:t>11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6425952"/>
            <a:ext cx="914400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Consistent numbers of transfers to CSUs and UCs</a:t>
            </a:r>
            <a:endParaRPr lang="en-US" altLang="ko-KR" sz="2000" b="1" dirty="0">
              <a:latin typeface="Georgia" pitchFamily="18" charset="0"/>
            </a:endParaRP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1535857310"/>
              </p:ext>
            </p:extLst>
          </p:nvPr>
        </p:nvGraphicFramePr>
        <p:xfrm>
          <a:off x="550862" y="1267807"/>
          <a:ext cx="8042276" cy="5164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163512" y="6309320"/>
            <a:ext cx="8440935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of transfers is consistently White students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043951776"/>
              </p:ext>
            </p:extLst>
          </p:nvPr>
        </p:nvGraphicFramePr>
        <p:xfrm>
          <a:off x="395536" y="1559999"/>
          <a:ext cx="8424936" cy="4737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163512" y="6142133"/>
            <a:ext cx="844093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of transfers is consistently Hispanic followed by White students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400442300"/>
              </p:ext>
            </p:extLst>
          </p:nvPr>
        </p:nvGraphicFramePr>
        <p:xfrm>
          <a:off x="251520" y="1462277"/>
          <a:ext cx="8568951" cy="4919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734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168792" y="6021288"/>
            <a:ext cx="844093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Within 6 years, 33% of students transfer who aimed to transfer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673337111"/>
              </p:ext>
            </p:extLst>
          </p:nvPr>
        </p:nvGraphicFramePr>
        <p:xfrm>
          <a:off x="395536" y="1461613"/>
          <a:ext cx="8352928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800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133082" y="6381328"/>
            <a:ext cx="8785225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~75% of students receive some form of financial aid</a:t>
            </a:r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C032472E-B297-0D46-BD67-6511D50932F6}" type="slidenum">
              <a:rPr lang="en-US" altLang="ko-KR" sz="2000">
                <a:latin typeface="Georgia" pitchFamily="18" charset="0"/>
              </a:rPr>
              <a:pPr/>
              <a:t>15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545854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Financial Aid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655673335"/>
              </p:ext>
            </p:extLst>
          </p:nvPr>
        </p:nvGraphicFramePr>
        <p:xfrm>
          <a:off x="435504" y="1484785"/>
          <a:ext cx="8272992" cy="5076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89804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5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Math Sequence</a:t>
            </a:r>
            <a:endParaRPr lang="en-US" altLang="ko-KR" sz="5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34925" y="6093296"/>
            <a:ext cx="91090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2500" dirty="0">
              <a:latin typeface="Adobe Garamond Pro Bold" pitchFamily="18" charset="0"/>
            </a:endParaRPr>
          </a:p>
        </p:txBody>
      </p:sp>
      <p:sp>
        <p:nvSpPr>
          <p:cNvPr id="2048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96BB5E5-5CAC-1146-A9F4-1014F6C1A327}" type="slidenum">
              <a:rPr lang="en-US" altLang="ko-KR" sz="2000">
                <a:latin typeface="Georgia" pitchFamily="18" charset="0"/>
              </a:rPr>
              <a:pPr/>
              <a:t>16</a:t>
            </a:fld>
            <a:endParaRPr lang="en-US" altLang="ko-KR" sz="2000" dirty="0">
              <a:latin typeface="Georgia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984497" y="1424324"/>
            <a:ext cx="7259911" cy="55912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1821</TotalTime>
  <Words>479</Words>
  <Application>Microsoft Office PowerPoint</Application>
  <PresentationFormat>On-screen Show (4:3)</PresentationFormat>
  <Paragraphs>237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Module</vt:lpstr>
      <vt:lpstr>Los Angeles  Harbor College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artcom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ARTCOM PT</dc:creator>
  <dc:description>본 디자인은 ARTCOM PT연구소에 저작권이 있습니다.</dc:description>
  <cp:lastModifiedBy>CHEPA</cp:lastModifiedBy>
  <cp:revision>180</cp:revision>
  <dcterms:created xsi:type="dcterms:W3CDTF">2011-01-13T18:02:50Z</dcterms:created>
  <dcterms:modified xsi:type="dcterms:W3CDTF">2013-12-02T19:30:01Z</dcterms:modified>
</cp:coreProperties>
</file>