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8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304" r:id="rId11"/>
    <p:sldId id="285" r:id="rId12"/>
    <p:sldId id="286" r:id="rId13"/>
    <p:sldId id="287" r:id="rId14"/>
    <p:sldId id="301" r:id="rId15"/>
    <p:sldId id="290" r:id="rId16"/>
    <p:sldId id="291" r:id="rId1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100" d="100"/>
          <a:sy n="100" d="100"/>
        </p:scale>
        <p:origin x="-194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800" dirty="0" smtClean="0">
                <a:latin typeface="Georgia" panose="02040502050405020303" pitchFamily="18" charset="0"/>
              </a:rPr>
              <a:t># Enrolled: </a:t>
            </a:r>
            <a:r>
              <a:rPr lang="en-US" sz="1800" baseline="0" dirty="0" smtClean="0">
                <a:latin typeface="Georgia" panose="02040502050405020303" pitchFamily="18" charset="0"/>
              </a:rPr>
              <a:t>Fall 1967 - 2010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Sheet1!$A$2:$A$20</c:f>
              <c:numCache>
                <c:formatCode>General</c:formatCode>
                <c:ptCount val="19"/>
                <c:pt idx="0">
                  <c:v>1967</c:v>
                </c:pt>
                <c:pt idx="1">
                  <c:v>1969</c:v>
                </c:pt>
                <c:pt idx="2">
                  <c:v>1975</c:v>
                </c:pt>
                <c:pt idx="3">
                  <c:v>1980</c:v>
                </c:pt>
                <c:pt idx="4">
                  <c:v>1985</c:v>
                </c:pt>
                <c:pt idx="5">
                  <c:v>1990</c:v>
                </c:pt>
                <c:pt idx="6">
                  <c:v>1995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</c:numCache>
            </c:numRef>
          </c:cat>
          <c:val>
            <c:numRef>
              <c:f>Sheet1!$B$2:$B$20</c:f>
              <c:numCache>
                <c:formatCode>#,##0</c:formatCode>
                <c:ptCount val="19"/>
                <c:pt idx="0">
                  <c:v>1044</c:v>
                </c:pt>
                <c:pt idx="1">
                  <c:v>2525</c:v>
                </c:pt>
                <c:pt idx="2">
                  <c:v>5301</c:v>
                </c:pt>
                <c:pt idx="3">
                  <c:v>6996</c:v>
                </c:pt>
                <c:pt idx="4">
                  <c:v>3064</c:v>
                </c:pt>
                <c:pt idx="5">
                  <c:v>6059</c:v>
                </c:pt>
                <c:pt idx="6">
                  <c:v>4909</c:v>
                </c:pt>
                <c:pt idx="7">
                  <c:v>5800</c:v>
                </c:pt>
                <c:pt idx="8">
                  <c:v>6135</c:v>
                </c:pt>
                <c:pt idx="9">
                  <c:v>6616</c:v>
                </c:pt>
                <c:pt idx="10">
                  <c:v>6600</c:v>
                </c:pt>
                <c:pt idx="11">
                  <c:v>6353</c:v>
                </c:pt>
                <c:pt idx="12">
                  <c:v>6107</c:v>
                </c:pt>
                <c:pt idx="13">
                  <c:v>5935</c:v>
                </c:pt>
                <c:pt idx="14">
                  <c:v>5931</c:v>
                </c:pt>
                <c:pt idx="15">
                  <c:v>6099</c:v>
                </c:pt>
                <c:pt idx="16">
                  <c:v>7284</c:v>
                </c:pt>
                <c:pt idx="17">
                  <c:v>7593</c:v>
                </c:pt>
                <c:pt idx="18">
                  <c:v>7291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351040"/>
        <c:axId val="85356928"/>
      </c:lineChart>
      <c:catAx>
        <c:axId val="8535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356928"/>
        <c:crosses val="autoZero"/>
        <c:auto val="1"/>
        <c:lblAlgn val="ctr"/>
        <c:lblOffset val="100"/>
        <c:noMultiLvlLbl val="0"/>
      </c:catAx>
      <c:valAx>
        <c:axId val="85356928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85351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800" dirty="0" smtClean="0">
                <a:latin typeface="Georgia" panose="02040502050405020303" pitchFamily="18" charset="0"/>
              </a:rPr>
              <a:t># Enrolled by Age: </a:t>
            </a:r>
            <a:r>
              <a:rPr lang="en-US" sz="1800" baseline="0" dirty="0" smtClean="0">
                <a:latin typeface="Georgia" panose="02040502050405020303" pitchFamily="18" charset="0"/>
              </a:rPr>
              <a:t>Fall 1972 - 2010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Concurrent High School Student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4.1666666666665608E-3"/>
                  <c:y val="4.4991207672949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Sheet1!$A$2:$A$9</c:f>
              <c:numCache>
                <c:formatCode>General</c:formatCode>
                <c:ptCount val="8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3">
                  <c:v>367</c:v>
                </c:pt>
                <c:pt idx="4">
                  <c:v>227</c:v>
                </c:pt>
                <c:pt idx="5" formatCode="#,##0">
                  <c:v>1498</c:v>
                </c:pt>
                <c:pt idx="6" formatCode="#,##0">
                  <c:v>1180</c:v>
                </c:pt>
                <c:pt idx="7">
                  <c:v>979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 20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2.0833333333333301E-2"/>
                  <c:y val="5.623900959118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7777777777777805E-3"/>
                  <c:y val="3.6555356234271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Sheet1!$A$2:$A$9</c:f>
              <c:numCache>
                <c:formatCode>General</c:formatCode>
                <c:ptCount val="8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Sheet1!$C$2:$C$9</c:f>
              <c:numCache>
                <c:formatCode>#,##0</c:formatCode>
                <c:ptCount val="8"/>
                <c:pt idx="0" formatCode="General">
                  <c:v>732</c:v>
                </c:pt>
                <c:pt idx="1">
                  <c:v>1548</c:v>
                </c:pt>
                <c:pt idx="2" formatCode="General">
                  <c:v>731</c:v>
                </c:pt>
                <c:pt idx="3" formatCode="General">
                  <c:v>814</c:v>
                </c:pt>
                <c:pt idx="4" formatCode="General">
                  <c:v>721</c:v>
                </c:pt>
                <c:pt idx="5" formatCode="General">
                  <c:v>941</c:v>
                </c:pt>
                <c:pt idx="6">
                  <c:v>1061</c:v>
                </c:pt>
                <c:pt idx="7" formatCode="General">
                  <c:v>880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20-24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Sheet1!$A$2:$A$9</c:f>
              <c:numCache>
                <c:formatCode>General</c:formatCode>
                <c:ptCount val="8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Sheet1!$D$2:$D$9</c:f>
              <c:numCache>
                <c:formatCode>#,##0</c:formatCode>
                <c:ptCount val="8"/>
                <c:pt idx="0">
                  <c:v>1074</c:v>
                </c:pt>
                <c:pt idx="1">
                  <c:v>1922.9711497057581</c:v>
                </c:pt>
                <c:pt idx="2">
                  <c:v>1577.6037361547358</c:v>
                </c:pt>
                <c:pt idx="3">
                  <c:v>1342.348560079444</c:v>
                </c:pt>
                <c:pt idx="4">
                  <c:v>1405.8917534291861</c:v>
                </c:pt>
                <c:pt idx="5">
                  <c:v>1700.6611044894698</c:v>
                </c:pt>
                <c:pt idx="6">
                  <c:v>1952.4013226141078</c:v>
                </c:pt>
                <c:pt idx="7">
                  <c:v>2001.9355932203443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25-34</c:v>
                </c:pt>
              </c:strCache>
            </c:strRef>
          </c:tx>
          <c:marker>
            <c:symbol val="none"/>
          </c:marker>
          <c:dLbls>
            <c:dLbl>
              <c:idx val="6"/>
              <c:layout>
                <c:manualLayout>
                  <c:x val="8.3333333333333315E-3"/>
                  <c:y val="2.530755431603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Sheet1!$A$2:$A$9</c:f>
              <c:numCache>
                <c:formatCode>General</c:formatCode>
                <c:ptCount val="8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Sheet1!$E$2:$E$9</c:f>
              <c:numCache>
                <c:formatCode>#,##0</c:formatCode>
                <c:ptCount val="8"/>
                <c:pt idx="0">
                  <c:v>1474</c:v>
                </c:pt>
                <c:pt idx="1">
                  <c:v>1962.1334864360517</c:v>
                </c:pt>
                <c:pt idx="2">
                  <c:v>2048.3807240866258</c:v>
                </c:pt>
                <c:pt idx="3">
                  <c:v>1666.2586891757753</c:v>
                </c:pt>
                <c:pt idx="4">
                  <c:v>1790.4177821847713</c:v>
                </c:pt>
                <c:pt idx="5">
                  <c:v>1523.1672626142229</c:v>
                </c:pt>
                <c:pt idx="6">
                  <c:v>1676.7218620331951</c:v>
                </c:pt>
                <c:pt idx="7">
                  <c:v>1747.8627796610172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 and Over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2.0833333333333301E-2"/>
                  <c:y val="-1.9683653356915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4059752397796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1666666666666718E-3"/>
                  <c:y val="2.5307554316034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Sheet1!$A$2:$A$9</c:f>
              <c:numCache>
                <c:formatCode>General</c:formatCode>
                <c:ptCount val="8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Sheet1!$F$2:$F$9</c:f>
              <c:numCache>
                <c:formatCode>#,##0</c:formatCode>
                <c:ptCount val="8"/>
                <c:pt idx="0">
                  <c:v>807</c:v>
                </c:pt>
                <c:pt idx="1">
                  <c:v>1562.476819290938</c:v>
                </c:pt>
                <c:pt idx="2">
                  <c:v>1701.8087287154899</c:v>
                </c:pt>
                <c:pt idx="3">
                  <c:v>1945.4915590863961</c:v>
                </c:pt>
                <c:pt idx="4">
                  <c:v>1963.0003305238747</c:v>
                </c:pt>
                <c:pt idx="5">
                  <c:v>1620.5959475566149</c:v>
                </c:pt>
                <c:pt idx="6">
                  <c:v>1722.0120591286311</c:v>
                </c:pt>
                <c:pt idx="7">
                  <c:v>1682.6145084745758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55232"/>
        <c:axId val="85456768"/>
      </c:lineChart>
      <c:catAx>
        <c:axId val="8545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456768"/>
        <c:crosses val="autoZero"/>
        <c:auto val="1"/>
        <c:lblAlgn val="ctr"/>
        <c:lblOffset val="100"/>
        <c:noMultiLvlLbl val="0"/>
      </c:catAx>
      <c:valAx>
        <c:axId val="854567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854552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by Citizenship: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Fall 1995 - 2010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U.S Citizens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84.1</c:v>
                </c:pt>
                <c:pt idx="1">
                  <c:v>89.1</c:v>
                </c:pt>
                <c:pt idx="2">
                  <c:v>88.5</c:v>
                </c:pt>
                <c:pt idx="3">
                  <c:v>90.5</c:v>
                </c:pt>
                <c:pt idx="4">
                  <c:v>90.5</c:v>
                </c:pt>
                <c:pt idx="5">
                  <c:v>91.2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Permanent Residents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12.5</c:v>
                </c:pt>
                <c:pt idx="1">
                  <c:v>7.6</c:v>
                </c:pt>
                <c:pt idx="2">
                  <c:v>7.3</c:v>
                </c:pt>
                <c:pt idx="3">
                  <c:v>5.9</c:v>
                </c:pt>
                <c:pt idx="4">
                  <c:v>5.9</c:v>
                </c:pt>
                <c:pt idx="5">
                  <c:v>5.5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Students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0.1</c:v>
                </c:pt>
                <c:pt idx="1">
                  <c:v>0.1</c:v>
                </c:pt>
                <c:pt idx="2">
                  <c:v>0.30000000000000004</c:v>
                </c:pt>
                <c:pt idx="3">
                  <c:v>0.4</c:v>
                </c:pt>
                <c:pt idx="4">
                  <c:v>0.60000000000000109</c:v>
                </c:pt>
                <c:pt idx="5">
                  <c:v>0.4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AB 540 Students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2.77778928949671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2">
                  <c:v>0.5</c:v>
                </c:pt>
                <c:pt idx="3">
                  <c:v>0.60000000000000109</c:v>
                </c:pt>
                <c:pt idx="4">
                  <c:v>0.60000000000000109</c:v>
                </c:pt>
                <c:pt idx="5">
                  <c:v>0.8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3.3</c:v>
                </c:pt>
                <c:pt idx="1">
                  <c:v>3.2</c:v>
                </c:pt>
                <c:pt idx="2">
                  <c:v>3.5</c:v>
                </c:pt>
                <c:pt idx="3">
                  <c:v>2.6</c:v>
                </c:pt>
                <c:pt idx="4">
                  <c:v>2.2999999999999998</c:v>
                </c:pt>
                <c:pt idx="5">
                  <c:v>2.1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5637376"/>
        <c:axId val="85647360"/>
      </c:barChart>
      <c:catAx>
        <c:axId val="8563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47360"/>
        <c:crosses val="autoZero"/>
        <c:auto val="1"/>
        <c:lblAlgn val="ctr"/>
        <c:lblOffset val="100"/>
        <c:noMultiLvlLbl val="0"/>
      </c:catAx>
      <c:valAx>
        <c:axId val="85647360"/>
        <c:scaling>
          <c:orientation val="minMax"/>
          <c:min val="0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373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4152046783625734E-2"/>
          <c:y val="0.91848141183844556"/>
          <c:w val="0.9"/>
          <c:h val="5.66428805774278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Enrolled by Ethnicity: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Fall 1972 - 2010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000" b="0" smtClean="0"/>
                      <a:t>2.0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0.4</c:v>
                </c:pt>
                <c:pt idx="1">
                  <c:v>0.5</c:v>
                </c:pt>
                <c:pt idx="2">
                  <c:v>1.2</c:v>
                </c:pt>
                <c:pt idx="3">
                  <c:v>1.1000000000000001</c:v>
                </c:pt>
                <c:pt idx="4">
                  <c:v>1.7</c:v>
                </c:pt>
                <c:pt idx="5">
                  <c:v>2.1</c:v>
                </c:pt>
                <c:pt idx="6">
                  <c:v>2</c:v>
                </c:pt>
                <c:pt idx="7">
                  <c:v>1.9000000000000001</c:v>
                </c:pt>
                <c:pt idx="8">
                  <c:v>2.7</c:v>
                </c:pt>
                <c:pt idx="9">
                  <c:v>2.7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89.5</c:v>
                </c:pt>
                <c:pt idx="1">
                  <c:v>98.2</c:v>
                </c:pt>
                <c:pt idx="2">
                  <c:v>71.7</c:v>
                </c:pt>
                <c:pt idx="3">
                  <c:v>78</c:v>
                </c:pt>
                <c:pt idx="4">
                  <c:v>76.8</c:v>
                </c:pt>
                <c:pt idx="5">
                  <c:v>75.7</c:v>
                </c:pt>
                <c:pt idx="6">
                  <c:v>70.7</c:v>
                </c:pt>
                <c:pt idx="7">
                  <c:v>67.900000000000006</c:v>
                </c:pt>
                <c:pt idx="8">
                  <c:v>68.8</c:v>
                </c:pt>
                <c:pt idx="9">
                  <c:v>68.099999999999994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75000000000000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88888888888891E-2"/>
                  <c:y val="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8888888888889E-3"/>
                  <c:y val="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7.5757575757575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777777777777805E-3"/>
                  <c:y val="5.0505050505050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8888888888889E-3"/>
                  <c:y val="1.7676767676767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8888888888889E-3"/>
                  <c:y val="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1666666666666718E-3"/>
                  <c:y val="2.52525252525252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1666666666666718E-3"/>
                  <c:y val="7.5757575757575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6.9444444444444415E-3"/>
                  <c:y val="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0.8</c:v>
                </c:pt>
                <c:pt idx="1">
                  <c:v>0.5</c:v>
                </c:pt>
                <c:pt idx="2">
                  <c:v>25.3</c:v>
                </c:pt>
                <c:pt idx="3">
                  <c:v>19.399999999999999</c:v>
                </c:pt>
                <c:pt idx="4">
                  <c:v>19.600000000000001</c:v>
                </c:pt>
                <c:pt idx="5">
                  <c:v>20.6</c:v>
                </c:pt>
                <c:pt idx="6">
                  <c:v>25.1</c:v>
                </c:pt>
                <c:pt idx="7">
                  <c:v>28</c:v>
                </c:pt>
                <c:pt idx="8">
                  <c:v>26.4</c:v>
                </c:pt>
                <c:pt idx="9">
                  <c:v>26.8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0202020202020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77777777777705E-3"/>
                  <c:y val="-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666666666666718E-3"/>
                  <c:y val="-1.5151515151515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777777777777909E-3"/>
                  <c:y val="-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8888888888889E-3"/>
                  <c:y val="-1.5151515151515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262626262626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5151515151515202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1.0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1.5151515151515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1.5151515151515202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1.0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6.1</c:v>
                </c:pt>
                <c:pt idx="1">
                  <c:v>0.30000000000000004</c:v>
                </c:pt>
                <c:pt idx="2">
                  <c:v>1.1000000000000001</c:v>
                </c:pt>
                <c:pt idx="3">
                  <c:v>0.8</c:v>
                </c:pt>
                <c:pt idx="4">
                  <c:v>0.9</c:v>
                </c:pt>
                <c:pt idx="5">
                  <c:v>0.70000000000000107</c:v>
                </c:pt>
                <c:pt idx="6">
                  <c:v>1</c:v>
                </c:pt>
                <c:pt idx="7">
                  <c:v>0.9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8370560"/>
        <c:axId val="88441984"/>
      </c:barChart>
      <c:catAx>
        <c:axId val="8837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8441984"/>
        <c:crosses val="autoZero"/>
        <c:auto val="1"/>
        <c:lblAlgn val="ctr"/>
        <c:lblOffset val="100"/>
        <c:noMultiLvlLbl val="0"/>
      </c:catAx>
      <c:valAx>
        <c:axId val="8844198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8370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0085968941382329"/>
          <c:y val="0.89561958164320365"/>
          <c:w val="0.39828051181102364"/>
          <c:h val="6.3976377952755903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Gender: Fall 1972 - 2010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dLbls>
            <c:numFmt formatCode="General" sourceLinked="0"/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0.0_)</c:formatCode>
                <c:ptCount val="10"/>
                <c:pt idx="0">
                  <c:v>42.6</c:v>
                </c:pt>
                <c:pt idx="1">
                  <c:v>31.6</c:v>
                </c:pt>
                <c:pt idx="2">
                  <c:v>32.200000000000003</c:v>
                </c:pt>
                <c:pt idx="3">
                  <c:v>26.4</c:v>
                </c:pt>
                <c:pt idx="4">
                  <c:v>24.5</c:v>
                </c:pt>
                <c:pt idx="5">
                  <c:v>26</c:v>
                </c:pt>
                <c:pt idx="6">
                  <c:v>26.1</c:v>
                </c:pt>
                <c:pt idx="7">
                  <c:v>29.6</c:v>
                </c:pt>
                <c:pt idx="8">
                  <c:v>27.7</c:v>
                </c:pt>
                <c:pt idx="9">
                  <c:v>29.2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0.0_)</c:formatCode>
                <c:ptCount val="10"/>
                <c:pt idx="0">
                  <c:v>57.4</c:v>
                </c:pt>
                <c:pt idx="1">
                  <c:v>68.400000000000006</c:v>
                </c:pt>
                <c:pt idx="2">
                  <c:v>67.8</c:v>
                </c:pt>
                <c:pt idx="3">
                  <c:v>73.599999999999994</c:v>
                </c:pt>
                <c:pt idx="4">
                  <c:v>75.5</c:v>
                </c:pt>
                <c:pt idx="5">
                  <c:v>74</c:v>
                </c:pt>
                <c:pt idx="6">
                  <c:v>73.900000000000006</c:v>
                </c:pt>
                <c:pt idx="7">
                  <c:v>70.400000000000006</c:v>
                </c:pt>
                <c:pt idx="8">
                  <c:v>72.3</c:v>
                </c:pt>
                <c:pt idx="9">
                  <c:v>70.8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8627456"/>
        <c:axId val="88719360"/>
      </c:barChart>
      <c:catAx>
        <c:axId val="8862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8719360"/>
        <c:crosses val="autoZero"/>
        <c:auto val="1"/>
        <c:lblAlgn val="ctr"/>
        <c:lblOffset val="100"/>
        <c:noMultiLvlLbl val="0"/>
      </c:catAx>
      <c:valAx>
        <c:axId val="8871936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86274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Home Language: Fall 1993 - 2010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78.3</c:v>
                </c:pt>
                <c:pt idx="1">
                  <c:v>85.8</c:v>
                </c:pt>
                <c:pt idx="2">
                  <c:v>85.1</c:v>
                </c:pt>
                <c:pt idx="3">
                  <c:v>86.2</c:v>
                </c:pt>
                <c:pt idx="4">
                  <c:v>87.1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000" smtClean="0">
                        <a:solidFill>
                          <a:srgbClr val="000000"/>
                        </a:solidFill>
                      </a:rPr>
                      <a:t>20.0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12.4</c:v>
                </c:pt>
                <c:pt idx="2">
                  <c:v>12.5</c:v>
                </c:pt>
                <c:pt idx="3">
                  <c:v>11.2</c:v>
                </c:pt>
                <c:pt idx="4">
                  <c:v>10.8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1.7</c:v>
                </c:pt>
                <c:pt idx="1">
                  <c:v>1.8</c:v>
                </c:pt>
                <c:pt idx="2">
                  <c:v>2.4</c:v>
                </c:pt>
                <c:pt idx="3">
                  <c:v>2.6</c:v>
                </c:pt>
                <c:pt idx="4">
                  <c:v>2.1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1431296"/>
        <c:axId val="91508736"/>
      </c:barChart>
      <c:catAx>
        <c:axId val="9143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1508736"/>
        <c:crosses val="autoZero"/>
        <c:auto val="1"/>
        <c:lblAlgn val="ctr"/>
        <c:lblOffset val="100"/>
        <c:noMultiLvlLbl val="0"/>
      </c:catAx>
      <c:valAx>
        <c:axId val="915087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14312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1700" b="1" i="0" u="none" strike="noStrike" baseline="0" dirty="0" smtClean="0">
                <a:latin typeface="Georgia" panose="02040502050405020303" pitchFamily="18" charset="0"/>
              </a:rPr>
              <a:t># Enrolled by Educational Attainment: Fall 1990 - 2010</a:t>
            </a:r>
            <a:endParaRPr lang="en-US" sz="17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3.9578497786894096E-2"/>
          <c:y val="2.587508682915043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61111111111102"/>
          <c:y val="0.11025462962963001"/>
          <c:w val="0.58538188976377992"/>
          <c:h val="0.7898379629629618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U.S. High School Graduate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Sheet1!$B$2:$B$7</c:f>
              <c:numCache>
                <c:formatCode>#,##0_);\(#,##0\)</c:formatCode>
                <c:ptCount val="6"/>
                <c:pt idx="0">
                  <c:v>3764.1688874083884</c:v>
                </c:pt>
                <c:pt idx="1">
                  <c:v>4088.6512778235824</c:v>
                </c:pt>
                <c:pt idx="2">
                  <c:v>3764.7032878909381</c:v>
                </c:pt>
                <c:pt idx="3">
                  <c:v>4272.2185792349728</c:v>
                </c:pt>
                <c:pt idx="4">
                  <c:v>4495.3132195315675</c:v>
                </c:pt>
                <c:pt idx="5">
                  <c:v>4564.1517019190414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Foreign High School Graduate</c:v>
                </c:pt>
              </c:strCache>
            </c:strRef>
          </c:tx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Sheet1!$C$2:$C$7</c:f>
              <c:numCache>
                <c:formatCode>#,##0_);\(#,##0\)</c:formatCode>
                <c:ptCount val="6"/>
                <c:pt idx="0">
                  <c:v>235.13441039307131</c:v>
                </c:pt>
                <c:pt idx="1">
                  <c:v>242.76999175597689</c:v>
                </c:pt>
                <c:pt idx="2">
                  <c:v>241.7786688051323</c:v>
                </c:pt>
                <c:pt idx="3">
                  <c:v>228.61370323665366</c:v>
                </c:pt>
                <c:pt idx="4">
                  <c:v>261.23858674076962</c:v>
                </c:pt>
                <c:pt idx="5">
                  <c:v>253.28029135733337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Sheet1!$D$2:$D$7</c:f>
              <c:numCache>
                <c:formatCode>#,##0_);\(#,##0\)</c:formatCode>
                <c:ptCount val="6"/>
                <c:pt idx="0">
                  <c:v>339.07794803464384</c:v>
                </c:pt>
                <c:pt idx="1">
                  <c:v>422.82440230832702</c:v>
                </c:pt>
                <c:pt idx="2">
                  <c:v>369.33119486768152</c:v>
                </c:pt>
                <c:pt idx="3">
                  <c:v>462.33039092055463</c:v>
                </c:pt>
                <c:pt idx="4">
                  <c:v>521.47240968638357</c:v>
                </c:pt>
                <c:pt idx="5">
                  <c:v>510.64574870430067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dLbls>
            <c:dLbl>
              <c:idx val="0"/>
              <c:layout>
                <c:manualLayout>
                  <c:x val="-3.4061926481701393E-2"/>
                  <c:y val="3.08054725015855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Sheet1!$E$2:$E$7</c:f>
              <c:numCache>
                <c:formatCode>#,##0_);\(#,##0\)</c:formatCode>
                <c:ptCount val="6"/>
                <c:pt idx="0">
                  <c:v>91</c:v>
                </c:pt>
                <c:pt idx="1">
                  <c:v>331</c:v>
                </c:pt>
                <c:pt idx="2">
                  <c:v>401</c:v>
                </c:pt>
                <c:pt idx="3">
                  <c:v>1108</c:v>
                </c:pt>
                <c:pt idx="4">
                  <c:v>1056.0067487098049</c:v>
                </c:pt>
                <c:pt idx="5">
                  <c:v>924.26880515478376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a High School Graduate</c:v>
                </c:pt>
              </c:strCache>
            </c:strRef>
          </c:tx>
          <c:dLbls>
            <c:dLbl>
              <c:idx val="1"/>
              <c:layout>
                <c:manualLayout>
                  <c:x val="-1.951604051963007E-2"/>
                  <c:y val="-1.84946090423122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472916441757531E-2"/>
                  <c:y val="-1.84946090423122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Sheet1!$F$2:$F$7</c:f>
              <c:numCache>
                <c:formatCode>#,##0_);\(#,##0\)</c:formatCode>
                <c:ptCount val="6"/>
                <c:pt idx="0">
                  <c:v>1345.2110259826802</c:v>
                </c:pt>
                <c:pt idx="1">
                  <c:v>565.4517724649628</c:v>
                </c:pt>
                <c:pt idx="2">
                  <c:v>474.99037690456998</c:v>
                </c:pt>
                <c:pt idx="3">
                  <c:v>652.16141235813359</c:v>
                </c:pt>
                <c:pt idx="4">
                  <c:v>655.10599444223908</c:v>
                </c:pt>
                <c:pt idx="5">
                  <c:v>443.24050987533269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AA Degree</c:v>
                </c:pt>
              </c:strCache>
            </c:strRef>
          </c:tx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Sheet1!$G$2:$G$7</c:f>
              <c:numCache>
                <c:formatCode>#,##0_);\(#,##0\)</c:formatCode>
                <c:ptCount val="6"/>
                <c:pt idx="0">
                  <c:v>141.28247834776843</c:v>
                </c:pt>
                <c:pt idx="1">
                  <c:v>305.48557295960353</c:v>
                </c:pt>
                <c:pt idx="2">
                  <c:v>444.53007217321567</c:v>
                </c:pt>
                <c:pt idx="3">
                  <c:v>305.15846994535531</c:v>
                </c:pt>
                <c:pt idx="4">
                  <c:v>332.57681619690351</c:v>
                </c:pt>
                <c:pt idx="5">
                  <c:v>298.21711724331124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 Degree or Higher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layout>
                <c:manualLayout>
                  <c:x val="-2.02836554032171E-2"/>
                  <c:y val="3.08054725015855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548202526179424E-2"/>
                  <c:y val="1.26695056023677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265217352189715E-2"/>
                  <c:y val="6.83307662106248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385224369354779E-3"/>
                  <c:y val="3.08054725015855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635566231242577E-2"/>
                  <c:y val="7.8750264262631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1990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Sheet1!$H$2:$H$7</c:f>
              <c:numCache>
                <c:formatCode>#,##0_);\(#,##0\)</c:formatCode>
                <c:ptCount val="6"/>
                <c:pt idx="0">
                  <c:v>142.29163890739534</c:v>
                </c:pt>
                <c:pt idx="1">
                  <c:v>179.04286892003302</c:v>
                </c:pt>
                <c:pt idx="2">
                  <c:v>238.92301523656735</c:v>
                </c:pt>
                <c:pt idx="3">
                  <c:v>255.1492223623371</c:v>
                </c:pt>
                <c:pt idx="4">
                  <c:v>271.28622469233841</c:v>
                </c:pt>
                <c:pt idx="5">
                  <c:v>297.19582574590265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0866432"/>
        <c:axId val="110868352"/>
      </c:lineChart>
      <c:catAx>
        <c:axId val="11086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868352"/>
        <c:crosses val="autoZero"/>
        <c:auto val="1"/>
        <c:lblAlgn val="ctr"/>
        <c:lblOffset val="100"/>
        <c:noMultiLvlLbl val="0"/>
      </c:catAx>
      <c:valAx>
        <c:axId val="110868352"/>
        <c:scaling>
          <c:orientation val="minMax"/>
          <c:max val="5000"/>
          <c:min val="0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866432"/>
        <c:crosses val="autoZero"/>
        <c:crossBetween val="between"/>
        <c:majorUnit val="500"/>
      </c:valAx>
    </c:plotArea>
    <c:legend>
      <c:legendPos val="r"/>
      <c:layout>
        <c:manualLayout>
          <c:xMode val="edge"/>
          <c:yMode val="edge"/>
          <c:x val="0.74027077865266799"/>
          <c:y val="1.2763743073782502E-2"/>
          <c:w val="0.25139588801399798"/>
          <c:h val="0.9872362569262168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aseline="0" dirty="0" smtClean="0">
                <a:latin typeface="Georgia" panose="02040502050405020303" pitchFamily="18" charset="0"/>
              </a:rPr>
              <a:t># Enrolled by Education Goal: Fall 1983 - 2010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005096237970198"/>
          <c:y val="0.11288185331000299"/>
          <c:w val="0.72271981627296711"/>
          <c:h val="0.777912839020122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Vocational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Sheet1!$B$2:$B$8</c:f>
              <c:numCache>
                <c:formatCode>#,##0_);\(#,##0\)</c:formatCode>
                <c:ptCount val="7"/>
                <c:pt idx="0">
                  <c:v>1367</c:v>
                </c:pt>
                <c:pt idx="1">
                  <c:v>1571.5637245754756</c:v>
                </c:pt>
                <c:pt idx="2">
                  <c:v>2436.2232466249579</c:v>
                </c:pt>
                <c:pt idx="3">
                  <c:v>2325.122374731272</c:v>
                </c:pt>
                <c:pt idx="4">
                  <c:v>2339.846830236846</c:v>
                </c:pt>
                <c:pt idx="5">
                  <c:v>2400.9703328509527</c:v>
                </c:pt>
                <c:pt idx="6">
                  <c:v>2158.2487362474012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Transfer</c:v>
                </c:pt>
              </c:strCache>
            </c:strRef>
          </c:tx>
          <c:marker>
            <c:symbol val="none"/>
          </c:marker>
          <c:dLbls>
            <c:dLbl>
              <c:idx val="4"/>
              <c:layout>
                <c:manualLayout>
                  <c:x val="0"/>
                  <c:y val="-2.3148148148148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Sheet1!$C$2:$C$8</c:f>
              <c:numCache>
                <c:formatCode>#,##0_);\(#,##0\)</c:formatCode>
                <c:ptCount val="7"/>
                <c:pt idx="0">
                  <c:v>1549</c:v>
                </c:pt>
                <c:pt idx="1">
                  <c:v>984.77122597499533</c:v>
                </c:pt>
                <c:pt idx="2">
                  <c:v>1807.9766216661224</c:v>
                </c:pt>
                <c:pt idx="3">
                  <c:v>1790.2166363486031</c:v>
                </c:pt>
                <c:pt idx="4">
                  <c:v>2466.9113600907672</c:v>
                </c:pt>
                <c:pt idx="5">
                  <c:v>2883.3620839363252</c:v>
                </c:pt>
                <c:pt idx="6">
                  <c:v>2959.3264942016058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General Education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Sheet1!$D$2:$D$8</c:f>
              <c:numCache>
                <c:formatCode>#,##0_);\(#,##0\)</c:formatCode>
                <c:ptCount val="7"/>
                <c:pt idx="0">
                  <c:v>554</c:v>
                </c:pt>
                <c:pt idx="1">
                  <c:v>331.27206568389732</c:v>
                </c:pt>
                <c:pt idx="2">
                  <c:v>639.35709581823915</c:v>
                </c:pt>
                <c:pt idx="3">
                  <c:v>702.73854804035273</c:v>
                </c:pt>
                <c:pt idx="4">
                  <c:v>818.17160686427439</c:v>
                </c:pt>
                <c:pt idx="5">
                  <c:v>877.97496382054987</c:v>
                </c:pt>
                <c:pt idx="6">
                  <c:v>895.38596491228066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Transitional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Sheet1!$E$2:$E$8</c:f>
              <c:numCache>
                <c:formatCode>#,##0_);\(#,##0\)</c:formatCode>
                <c:ptCount val="7"/>
                <c:pt idx="1">
                  <c:v>169.59320768800151</c:v>
                </c:pt>
                <c:pt idx="2">
                  <c:v>432.29832071122684</c:v>
                </c:pt>
                <c:pt idx="3">
                  <c:v>388.66545394410423</c:v>
                </c:pt>
                <c:pt idx="4">
                  <c:v>670.44617784711386</c:v>
                </c:pt>
                <c:pt idx="5">
                  <c:v>587.88060781475906</c:v>
                </c:pt>
                <c:pt idx="6">
                  <c:v>509.48111804935917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Unknown/Undeicided</c:v>
                </c:pt>
              </c:strCache>
            </c:strRef>
          </c:tx>
          <c:marker>
            <c:symbol val="none"/>
          </c:marker>
          <c:dLbls>
            <c:dLbl>
              <c:idx val="6"/>
              <c:layout>
                <c:manualLayout>
                  <c:x val="2.7777777777777805E-3"/>
                  <c:y val="-1.3888888888888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Sheet1!$F$2:$F$8</c:f>
              <c:numCache>
                <c:formatCode>#,##0_);\(#,##0\)</c:formatCode>
                <c:ptCount val="7"/>
                <c:pt idx="0">
                  <c:v>2776</c:v>
                </c:pt>
                <c:pt idx="1">
                  <c:v>3580.6004511831097</c:v>
                </c:pt>
                <c:pt idx="2">
                  <c:v>1049.535303041916</c:v>
                </c:pt>
                <c:pt idx="3">
                  <c:v>943.90320207511309</c:v>
                </c:pt>
                <c:pt idx="4">
                  <c:v>1264.917107236889</c:v>
                </c:pt>
                <c:pt idx="5">
                  <c:v>1217.813662423483</c:v>
                </c:pt>
                <c:pt idx="6">
                  <c:v>1037.8987518814511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3586176"/>
        <c:axId val="93587712"/>
      </c:lineChart>
      <c:catAx>
        <c:axId val="9358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587712"/>
        <c:crosses val="autoZero"/>
        <c:auto val="1"/>
        <c:lblAlgn val="ctr"/>
        <c:lblOffset val="100"/>
        <c:noMultiLvlLbl val="0"/>
      </c:catAx>
      <c:valAx>
        <c:axId val="93587712"/>
        <c:scaling>
          <c:orientation val="minMax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586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867355643044817"/>
          <c:y val="0.194806065908428"/>
          <c:w val="0.14299311023622105"/>
          <c:h val="0.7227489792942560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 Students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to CSU and UC: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1981 - 2010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CSU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208</c:v>
                </c:pt>
                <c:pt idx="1">
                  <c:v>127</c:v>
                </c:pt>
                <c:pt idx="2">
                  <c:v>142</c:v>
                </c:pt>
                <c:pt idx="3">
                  <c:v>156</c:v>
                </c:pt>
                <c:pt idx="4">
                  <c:v>158</c:v>
                </c:pt>
                <c:pt idx="5">
                  <c:v>184</c:v>
                </c:pt>
                <c:pt idx="6">
                  <c:v>159</c:v>
                </c:pt>
                <c:pt idx="7">
                  <c:v>191</c:v>
                </c:pt>
                <c:pt idx="8">
                  <c:v>165</c:v>
                </c:pt>
                <c:pt idx="9">
                  <c:v>133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9</c:v>
                </c:pt>
                <c:pt idx="7">
                  <c:v>11</c:v>
                </c:pt>
                <c:pt idx="8">
                  <c:v>9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4014464"/>
        <c:axId val="94126848"/>
      </c:barChart>
      <c:catAx>
        <c:axId val="940144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126848"/>
        <c:crosses val="autoZero"/>
        <c:auto val="1"/>
        <c:lblAlgn val="ctr"/>
        <c:lblOffset val="100"/>
        <c:noMultiLvlLbl val="0"/>
      </c:catAx>
      <c:valAx>
        <c:axId val="94126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01446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 Students to CSU by Ethnicity: 2000 - 2009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6275000000000001"/>
          <c:y val="1.2626262626262626E-2"/>
        </c:manualLayout>
      </c:layout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115</c:v>
                </c:pt>
                <c:pt idx="1">
                  <c:v>127</c:v>
                </c:pt>
                <c:pt idx="2">
                  <c:v>119</c:v>
                </c:pt>
                <c:pt idx="3">
                  <c:v>122</c:v>
                </c:pt>
                <c:pt idx="4">
                  <c:v>116</c:v>
                </c:pt>
                <c:pt idx="5">
                  <c:v>138</c:v>
                </c:pt>
                <c:pt idx="6">
                  <c:v>141</c:v>
                </c:pt>
                <c:pt idx="7">
                  <c:v>141</c:v>
                </c:pt>
                <c:pt idx="8">
                  <c:v>118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13</c:v>
                </c:pt>
                <c:pt idx="1">
                  <c:v>26</c:v>
                </c:pt>
                <c:pt idx="2">
                  <c:v>25</c:v>
                </c:pt>
                <c:pt idx="3">
                  <c:v>17</c:v>
                </c:pt>
                <c:pt idx="4">
                  <c:v>19</c:v>
                </c:pt>
                <c:pt idx="5">
                  <c:v>26</c:v>
                </c:pt>
                <c:pt idx="6">
                  <c:v>35</c:v>
                </c:pt>
                <c:pt idx="7">
                  <c:v>31</c:v>
                </c:pt>
                <c:pt idx="8">
                  <c:v>26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388888888888891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3333333333333332E-3"/>
                  <c:y val="2.5250536864710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1">
                  <c:v>2</c:v>
                </c:pt>
                <c:pt idx="2">
                  <c:v>1</c:v>
                </c:pt>
                <c:pt idx="4">
                  <c:v>1</c:v>
                </c:pt>
                <c:pt idx="7">
                  <c:v>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6666666666666666E-2"/>
                  <c:y val="-5.0505050505050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666666666666666E-2"/>
                  <c:y val="-7.57575757575755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3</c:v>
                </c:pt>
                <c:pt idx="1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11</c:v>
                </c:pt>
                <c:pt idx="1">
                  <c:v>20</c:v>
                </c:pt>
                <c:pt idx="2">
                  <c:v>16</c:v>
                </c:pt>
                <c:pt idx="3">
                  <c:v>11</c:v>
                </c:pt>
                <c:pt idx="4">
                  <c:v>19</c:v>
                </c:pt>
                <c:pt idx="5">
                  <c:v>14</c:v>
                </c:pt>
                <c:pt idx="6">
                  <c:v>9</c:v>
                </c:pt>
                <c:pt idx="7">
                  <c:v>17</c:v>
                </c:pt>
                <c:pt idx="8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1098112"/>
        <c:axId val="111697920"/>
      </c:barChart>
      <c:catAx>
        <c:axId val="1110981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1697920"/>
        <c:crosses val="autoZero"/>
        <c:auto val="1"/>
        <c:lblAlgn val="ctr"/>
        <c:lblOffset val="100"/>
        <c:noMultiLvlLbl val="0"/>
      </c:catAx>
      <c:valAx>
        <c:axId val="1116979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10981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 Students to UC by Ethnicity: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#,##0_);\(#,##0\)</c:formatCode>
                <c:ptCount val="9"/>
                <c:pt idx="1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#,##0_);\(#,##0\)</c:formatCode>
                <c:ptCount val="9"/>
                <c:pt idx="0">
                  <c:v>7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5</c:v>
                </c:pt>
                <c:pt idx="5">
                  <c:v>5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#,##0_);\(#,##0\)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5">
                  <c:v>1</c:v>
                </c:pt>
                <c:pt idx="7">
                  <c:v>2</c:v>
                </c:pt>
                <c:pt idx="8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6.1111111111111116E-2"/>
                  <c:y val="-2.52525252525252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111111111111116E-2"/>
                  <c:y val="1.0101010101010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2.7777777777777909E-3"/>
                  <c:y val="-2.9392022718471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555555555555540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#,##0_);\(#,##0\)</c:formatCode>
                <c:ptCount val="9"/>
                <c:pt idx="1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2" formatCode="#,##0_);\(#,##0\)">
                  <c:v>1</c:v>
                </c:pt>
                <c:pt idx="7" formatCode="#,##0_);\(#,##0\)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3534464"/>
        <c:axId val="113536000"/>
      </c:barChart>
      <c:catAx>
        <c:axId val="1135344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3536000"/>
        <c:crosses val="autoZero"/>
        <c:auto val="1"/>
        <c:lblAlgn val="ctr"/>
        <c:lblOffset val="100"/>
        <c:noMultiLvlLbl val="0"/>
      </c:catAx>
      <c:valAx>
        <c:axId val="1135360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3534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302340332458443"/>
          <c:y val="0.90767952030774912"/>
          <c:w val="0.65395319335083113"/>
          <c:h val="5.8907327174465632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of Full-Time</a:t>
            </a:r>
            <a:r>
              <a:rPr lang="en-US" baseline="0" dirty="0" smtClean="0">
                <a:latin typeface="Georgia" panose="02040502050405020303" pitchFamily="18" charset="0"/>
              </a:rPr>
              <a:t> Students Receiving Financial Aid</a:t>
            </a:r>
          </a:p>
          <a:p>
            <a:pPr>
              <a:defRPr/>
            </a:pPr>
            <a:r>
              <a:rPr lang="en-US" baseline="0" dirty="0" smtClean="0">
                <a:latin typeface="Georgia" panose="02040502050405020303" pitchFamily="18" charset="0"/>
              </a:rPr>
              <a:t>2007-2008 Academic Year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PowerPoint]Sheet1'!$E$2</c:f>
              <c:strCache>
                <c:ptCount val="1"/>
                <c:pt idx="0">
                  <c:v>Total Unduplicated Full-Time Students</c:v>
                </c:pt>
              </c:strCache>
            </c:strRef>
          </c:tx>
          <c:invertIfNegative val="0"/>
          <c:val>
            <c:numRef>
              <c:f>'[Chart in Microsoft PowerPoint]Sheet1'!$F$2</c:f>
              <c:numCache>
                <c:formatCode>#,##0</c:formatCode>
                <c:ptCount val="1"/>
                <c:pt idx="0">
                  <c:v>1857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PowerPoint]Sheet1'!$E$3</c:f>
              <c:strCache>
                <c:ptCount val="1"/>
                <c:pt idx="0">
                  <c:v>Receiving Financial Aid</c:v>
                </c:pt>
              </c:strCache>
            </c:strRef>
          </c:tx>
          <c:invertIfNegative val="0"/>
          <c:val>
            <c:numRef>
              <c:f>'[Chart in Microsoft PowerPoint]Sheet1'!$F$3</c:f>
              <c:numCache>
                <c:formatCode>#,##0</c:formatCode>
                <c:ptCount val="1"/>
                <c:pt idx="0">
                  <c:v>1601</c:v>
                </c:pt>
              </c:numCache>
            </c:numRef>
          </c:val>
        </c:ser>
        <c:ser>
          <c:idx val="2"/>
          <c:order val="2"/>
          <c:tx>
            <c:strRef>
              <c:f>'[Chart in Microsoft PowerPoint]Sheet1'!$E$4</c:f>
              <c:strCache>
                <c:ptCount val="1"/>
                <c:pt idx="0">
                  <c:v>BOGW only</c:v>
                </c:pt>
              </c:strCache>
            </c:strRef>
          </c:tx>
          <c:invertIfNegative val="0"/>
          <c:val>
            <c:numRef>
              <c:f>'[Chart in Microsoft PowerPoint]Sheet1'!$F$4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</c:ser>
        <c:ser>
          <c:idx val="3"/>
          <c:order val="3"/>
          <c:tx>
            <c:strRef>
              <c:f>'[Chart in Microsoft PowerPoint]Sheet1'!$E$5</c:f>
              <c:strCache>
                <c:ptCount val="1"/>
                <c:pt idx="0">
                  <c:v>BOGW + Pell</c:v>
                </c:pt>
              </c:strCache>
            </c:strRef>
          </c:tx>
          <c:invertIfNegative val="0"/>
          <c:val>
            <c:numRef>
              <c:f>'[Chart in Microsoft PowerPoint]Sheet1'!$F$5</c:f>
              <c:numCache>
                <c:formatCode>#,##0</c:formatCode>
                <c:ptCount val="1"/>
                <c:pt idx="0">
                  <c:v>1066</c:v>
                </c:pt>
              </c:numCache>
            </c:numRef>
          </c:val>
        </c:ser>
        <c:ser>
          <c:idx val="4"/>
          <c:order val="4"/>
          <c:tx>
            <c:strRef>
              <c:f>'[Chart in Microsoft PowerPoint]Sheet1'!$E$6</c:f>
              <c:strCache>
                <c:ptCount val="1"/>
                <c:pt idx="0">
                  <c:v>BOGW + Other</c:v>
                </c:pt>
              </c:strCache>
            </c:strRef>
          </c:tx>
          <c:invertIfNegative val="0"/>
          <c:val>
            <c:numRef>
              <c:f>'[Chart in Microsoft PowerPoint]Sheet1'!$F$6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835264"/>
        <c:axId val="31837184"/>
      </c:barChart>
      <c:catAx>
        <c:axId val="31835264"/>
        <c:scaling>
          <c:orientation val="minMax"/>
        </c:scaling>
        <c:delete val="1"/>
        <c:axPos val="b"/>
        <c:majorTickMark val="none"/>
        <c:minorTickMark val="none"/>
        <c:tickLblPos val="nextTo"/>
        <c:crossAx val="31837184"/>
        <c:crosses val="autoZero"/>
        <c:auto val="1"/>
        <c:lblAlgn val="ctr"/>
        <c:lblOffset val="100"/>
        <c:noMultiLvlLbl val="0"/>
      </c:catAx>
      <c:valAx>
        <c:axId val="3183718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18352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12/2/2013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Southwest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32" name="Picture 8" descr="C:\Users\CHEPA\Desktop\chepa\cweb\sccommunity\Image\colleges\LAS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24" y="257817"/>
            <a:ext cx="6152232" cy="46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77008"/>
            <a:ext cx="4420979" cy="418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4667839" y="2687412"/>
            <a:ext cx="4476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500" b="1" dirty="0" smtClean="0">
                <a:latin typeface="Georgia" panose="02040502050405020303" pitchFamily="18" charset="0"/>
              </a:rPr>
              <a:t>LASC is located on 1600 West Imperial Highway</a:t>
            </a:r>
          </a:p>
          <a:p>
            <a:endParaRPr lang="en-US" sz="2500" b="1" dirty="0" smtClean="0">
              <a:latin typeface="Georgia" panose="020405020504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500" b="1" dirty="0">
                <a:latin typeface="Georgia" panose="02040502050405020303" pitchFamily="18" charset="0"/>
              </a:rPr>
              <a:t>Website: www.lasc.edu</a:t>
            </a:r>
            <a:endParaRPr lang="en-US" sz="2500" b="1" dirty="0" smtClean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542027"/>
              </p:ext>
            </p:extLst>
          </p:nvPr>
        </p:nvGraphicFramePr>
        <p:xfrm>
          <a:off x="346329" y="1700808"/>
          <a:ext cx="845134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6309320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Slight increase in enrollment since 2007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719595"/>
              </p:ext>
            </p:extLst>
          </p:nvPr>
        </p:nvGraphicFramePr>
        <p:xfrm>
          <a:off x="-19687" y="1628800"/>
          <a:ext cx="9144000" cy="4516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6165304"/>
            <a:ext cx="7654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Between 2000 and 2010, enrollment for age group 20-24 increased while others have slightly declined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9271870"/>
              </p:ext>
            </p:extLst>
          </p:nvPr>
        </p:nvGraphicFramePr>
        <p:xfrm>
          <a:off x="133350" y="1484784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48" y="6453336"/>
            <a:ext cx="817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Majority of students enrolled at U.S. citizens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364558"/>
              </p:ext>
            </p:extLst>
          </p:nvPr>
        </p:nvGraphicFramePr>
        <p:xfrm>
          <a:off x="0" y="1412776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48" y="6234489"/>
            <a:ext cx="831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Majority of students are Black, followed by Hispanic students.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Low numbers of Asian and White students.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012951"/>
              </p:ext>
            </p:extLst>
          </p:nvPr>
        </p:nvGraphicFramePr>
        <p:xfrm>
          <a:off x="0" y="1608956"/>
          <a:ext cx="9144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48" y="6453336"/>
            <a:ext cx="817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Majority of students are females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1982277"/>
              </p:ext>
            </p:extLst>
          </p:nvPr>
        </p:nvGraphicFramePr>
        <p:xfrm>
          <a:off x="34925" y="1412776"/>
          <a:ext cx="9144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798" y="6211669"/>
            <a:ext cx="8978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English speakers are the majority and have continued to </a:t>
            </a:r>
          </a:p>
          <a:p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    increase since 1993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4586356"/>
              </p:ext>
            </p:extLst>
          </p:nvPr>
        </p:nvGraphicFramePr>
        <p:xfrm>
          <a:off x="111217" y="1530549"/>
          <a:ext cx="8892480" cy="4562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165304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High school graduates continue to increasingly enroll since a decline in 2005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9388156"/>
              </p:ext>
            </p:extLst>
          </p:nvPr>
        </p:nvGraphicFramePr>
        <p:xfrm>
          <a:off x="81756" y="1477926"/>
          <a:ext cx="8980487" cy="4831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6453336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Most students intend to transfer 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096138"/>
              </p:ext>
            </p:extLst>
          </p:nvPr>
        </p:nvGraphicFramePr>
        <p:xfrm>
          <a:off x="0" y="1566434"/>
          <a:ext cx="9144000" cy="4670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496" y="638132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More students transfer to a CSU than a UC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451184"/>
              </p:ext>
            </p:extLst>
          </p:nvPr>
        </p:nvGraphicFramePr>
        <p:xfrm>
          <a:off x="0" y="1441376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381328"/>
            <a:ext cx="8460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Majority of students that transfer to a CSU are Black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903400"/>
              </p:ext>
            </p:extLst>
          </p:nvPr>
        </p:nvGraphicFramePr>
        <p:xfrm>
          <a:off x="0" y="1484784"/>
          <a:ext cx="9144000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6253539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transfer students to a UC by ethnicity have fluctuated since 2000.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3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3082" y="6021288"/>
            <a:ext cx="8785225" cy="7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Approximately 86% of students receive some form of </a:t>
            </a:r>
          </a:p>
          <a:p>
            <a:r>
              <a:rPr lang="en-US" altLang="ko-KR" sz="2000" b="1" dirty="0" smtClean="0">
                <a:latin typeface="Georgia" pitchFamily="18" charset="0"/>
              </a:rPr>
              <a:t>     financial aid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217739"/>
              </p:ext>
            </p:extLst>
          </p:nvPr>
        </p:nvGraphicFramePr>
        <p:xfrm>
          <a:off x="192484" y="1628800"/>
          <a:ext cx="86279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383879" cy="535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1947</TotalTime>
  <Words>371</Words>
  <Application>Microsoft Office PowerPoint</Application>
  <PresentationFormat>On-screen Show (4:3)</PresentationFormat>
  <Paragraphs>128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Los Angeles  Southwest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233</cp:revision>
  <dcterms:created xsi:type="dcterms:W3CDTF">2011-01-13T18:02:50Z</dcterms:created>
  <dcterms:modified xsi:type="dcterms:W3CDTF">2013-12-02T19:32:12Z</dcterms:modified>
</cp:coreProperties>
</file>