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7"/>
  </p:notesMasterIdLst>
  <p:sldIdLst>
    <p:sldId id="258" r:id="rId2"/>
    <p:sldId id="275" r:id="rId3"/>
    <p:sldId id="277" r:id="rId4"/>
    <p:sldId id="278" r:id="rId5"/>
    <p:sldId id="279" r:id="rId6"/>
    <p:sldId id="306" r:id="rId7"/>
    <p:sldId id="283" r:id="rId8"/>
    <p:sldId id="294" r:id="rId9"/>
    <p:sldId id="295" r:id="rId10"/>
    <p:sldId id="296" r:id="rId11"/>
    <p:sldId id="285" r:id="rId12"/>
    <p:sldId id="286" r:id="rId13"/>
    <p:sldId id="287" r:id="rId14"/>
    <p:sldId id="290" r:id="rId15"/>
    <p:sldId id="291" r:id="rId16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224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/>
            </a:pPr>
            <a:r>
              <a:rPr lang="en-US" sz="1800" b="1" baseline="0" dirty="0" smtClean="0">
                <a:latin typeface="Georgia" panose="02040502050405020303" pitchFamily="18" charset="0"/>
              </a:rPr>
              <a:t># Enrolled: Fall 1949 - 2010</a:t>
            </a:r>
            <a:endParaRPr lang="en-US" sz="1800" b="1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9983333333333301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.</c:v>
                </c:pt>
              </c:strCache>
            </c:strRef>
          </c:tx>
          <c:marker>
            <c:symbol val="none"/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1949</c:v>
                </c:pt>
                <c:pt idx="1">
                  <c:v>1960</c:v>
                </c:pt>
                <c:pt idx="2">
                  <c:v>1967</c:v>
                </c:pt>
                <c:pt idx="3">
                  <c:v>1969</c:v>
                </c:pt>
                <c:pt idx="4">
                  <c:v>1975</c:v>
                </c:pt>
                <c:pt idx="5">
                  <c:v>1980</c:v>
                </c:pt>
                <c:pt idx="6">
                  <c:v>1985</c:v>
                </c:pt>
                <c:pt idx="7">
                  <c:v>1990</c:v>
                </c:pt>
                <c:pt idx="8">
                  <c:v>1995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</c:numCache>
            </c:numRef>
          </c:cat>
          <c:val>
            <c:numRef>
              <c:f>Sheet1!$B$2:$B$22</c:f>
              <c:numCache>
                <c:formatCode>#,##0</c:formatCode>
                <c:ptCount val="21"/>
                <c:pt idx="0">
                  <c:v>7493</c:v>
                </c:pt>
                <c:pt idx="1">
                  <c:v>13698</c:v>
                </c:pt>
                <c:pt idx="2">
                  <c:v>14233</c:v>
                </c:pt>
                <c:pt idx="3">
                  <c:v>15688</c:v>
                </c:pt>
                <c:pt idx="4">
                  <c:v>17828</c:v>
                </c:pt>
                <c:pt idx="5">
                  <c:v>16457</c:v>
                </c:pt>
                <c:pt idx="6">
                  <c:v>11968</c:v>
                </c:pt>
                <c:pt idx="7">
                  <c:v>12880</c:v>
                </c:pt>
                <c:pt idx="8">
                  <c:v>12192</c:v>
                </c:pt>
                <c:pt idx="9">
                  <c:v>11603</c:v>
                </c:pt>
                <c:pt idx="10">
                  <c:v>11828</c:v>
                </c:pt>
                <c:pt idx="11">
                  <c:v>13250</c:v>
                </c:pt>
                <c:pt idx="12">
                  <c:v>13437</c:v>
                </c:pt>
                <c:pt idx="13">
                  <c:v>12935</c:v>
                </c:pt>
                <c:pt idx="14">
                  <c:v>12307</c:v>
                </c:pt>
                <c:pt idx="15">
                  <c:v>12757</c:v>
                </c:pt>
                <c:pt idx="16">
                  <c:v>12519</c:v>
                </c:pt>
                <c:pt idx="17">
                  <c:v>12904</c:v>
                </c:pt>
                <c:pt idx="18">
                  <c:v>14503</c:v>
                </c:pt>
                <c:pt idx="19">
                  <c:v>14876</c:v>
                </c:pt>
                <c:pt idx="20">
                  <c:v>15037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597184"/>
        <c:axId val="37599104"/>
      </c:lineChart>
      <c:catAx>
        <c:axId val="3759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7599104"/>
        <c:crosses val="autoZero"/>
        <c:auto val="1"/>
        <c:lblAlgn val="ctr"/>
        <c:lblOffset val="100"/>
        <c:noMultiLvlLbl val="0"/>
      </c:catAx>
      <c:valAx>
        <c:axId val="3759910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75971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effectLst/>
                <a:latin typeface="Georgia" panose="02040502050405020303" pitchFamily="18" charset="0"/>
              </a:rPr>
              <a:t># Enrolled by Age: Fall 2000 - 2010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Concurrent High School</c:v>
                </c:pt>
              </c:strCache>
            </c:strRef>
          </c:tx>
          <c:marker>
            <c:symbol val="none"/>
          </c:marker>
          <c:dLbls>
            <c:dLbl>
              <c:idx val="5"/>
              <c:layout>
                <c:manualLayout>
                  <c:x val="1.3888888888888889E-3"/>
                  <c:y val="2.4875621890547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Sheet1!$B$2:$B$12</c:f>
              <c:numCache>
                <c:formatCode>#,##0</c:formatCode>
                <c:ptCount val="11"/>
                <c:pt idx="0">
                  <c:v>1542.78260869565</c:v>
                </c:pt>
                <c:pt idx="1">
                  <c:v>1067.0083946215</c:v>
                </c:pt>
                <c:pt idx="2">
                  <c:v>975.00980937804411</c:v>
                </c:pt>
                <c:pt idx="3">
                  <c:v>837.79014195021057</c:v>
                </c:pt>
                <c:pt idx="4">
                  <c:v>795.48802876156969</c:v>
                </c:pt>
                <c:pt idx="5">
                  <c:v>1446.276697577026</c:v>
                </c:pt>
                <c:pt idx="6">
                  <c:v>1044.814562087583</c:v>
                </c:pt>
                <c:pt idx="7">
                  <c:v>1212.6697021721279</c:v>
                </c:pt>
                <c:pt idx="8">
                  <c:v>2185.5919580419604</c:v>
                </c:pt>
                <c:pt idx="9">
                  <c:v>1308.2282012954659</c:v>
                </c:pt>
                <c:pt idx="10">
                  <c:v>790.7777013506759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Under 20</c:v>
                </c:pt>
              </c:strCache>
            </c:strRef>
          </c:tx>
          <c:marker>
            <c:symbol val="none"/>
          </c:marker>
          <c:dLbls>
            <c:dLbl>
              <c:idx val="5"/>
              <c:layout>
                <c:manualLayout>
                  <c:x val="-4.1666666666666666E-3"/>
                  <c:y val="-2.73631840796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Sheet1!$C$2:$C$12</c:f>
              <c:numCache>
                <c:formatCode>#,##0</c:formatCode>
                <c:ptCount val="11"/>
                <c:pt idx="0">
                  <c:v>1110.1780258519377</c:v>
                </c:pt>
                <c:pt idx="1">
                  <c:v>1345.5723943243438</c:v>
                </c:pt>
                <c:pt idx="2">
                  <c:v>1420.9155419507454</c:v>
                </c:pt>
                <c:pt idx="3">
                  <c:v>1398.777373564448</c:v>
                </c:pt>
                <c:pt idx="4">
                  <c:v>1389.5151839669552</c:v>
                </c:pt>
                <c:pt idx="5">
                  <c:v>1470.126906969788</c:v>
                </c:pt>
                <c:pt idx="6">
                  <c:v>1455.9814787042601</c:v>
                </c:pt>
                <c:pt idx="7">
                  <c:v>1451.5434798835558</c:v>
                </c:pt>
                <c:pt idx="8">
                  <c:v>1579.6099650349649</c:v>
                </c:pt>
                <c:pt idx="9">
                  <c:v>1726.0829596412561</c:v>
                </c:pt>
                <c:pt idx="10">
                  <c:v>1741.4034517258631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20-24</c:v>
                </c:pt>
              </c:strCache>
            </c:strRef>
          </c:tx>
          <c:marker>
            <c:symbol val="none"/>
          </c:marker>
          <c:dLbls>
            <c:dLbl>
              <c:idx val="4"/>
              <c:layout>
                <c:manualLayout>
                  <c:x val="1.3888888888888888E-2"/>
                  <c:y val="-1.4925373134328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888888888888889E-3"/>
                  <c:y val="7.4626865671641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9.9502487562189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9444444444445464E-3"/>
                  <c:y val="-1.9900497512437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5555555555555558E-3"/>
                  <c:y val="-9.9502487562189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8055555555555554E-2"/>
                  <c:y val="-1.243781094527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Sheet1!$D$2:$D$12</c:f>
              <c:numCache>
                <c:formatCode>#,##0</c:formatCode>
                <c:ptCount val="11"/>
                <c:pt idx="0">
                  <c:v>2547.8498824911867</c:v>
                </c:pt>
                <c:pt idx="1">
                  <c:v>3034.6742441126194</c:v>
                </c:pt>
                <c:pt idx="2">
                  <c:v>3163.4067065535005</c:v>
                </c:pt>
                <c:pt idx="3">
                  <c:v>3197.99629074827</c:v>
                </c:pt>
                <c:pt idx="4">
                  <c:v>3233.7294423621197</c:v>
                </c:pt>
                <c:pt idx="5">
                  <c:v>3109.1132964403237</c:v>
                </c:pt>
                <c:pt idx="6">
                  <c:v>3040.5699610077977</c:v>
                </c:pt>
                <c:pt idx="7">
                  <c:v>3206.4951854892902</c:v>
                </c:pt>
                <c:pt idx="8">
                  <c:v>3515.8787878787894</c:v>
                </c:pt>
                <c:pt idx="9">
                  <c:v>3970.0834578973604</c:v>
                </c:pt>
                <c:pt idx="10">
                  <c:v>4360.0906078039034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25-34</c:v>
                </c:pt>
              </c:strCache>
            </c:strRef>
          </c:tx>
          <c:marker>
            <c:symbol val="none"/>
          </c:marker>
          <c:dLbls>
            <c:dLbl>
              <c:idx val="4"/>
              <c:layout>
                <c:manualLayout>
                  <c:x val="-5.5555555555555558E-3"/>
                  <c:y val="1.990010577036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055555555555554E-2"/>
                  <c:y val="-9.9502487562189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7.4626865671641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3888888888888889E-3"/>
                  <c:y val="-2.73631840796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887795275591569E-3"/>
                  <c:y val="4.97492850707094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5555555555555558E-3"/>
                  <c:y val="2.48756218905472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8.3333333333333332E-3"/>
                  <c:y val="-1.4925373134328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Sheet1!$E$2:$E$12</c:f>
              <c:numCache>
                <c:formatCode>#,##0</c:formatCode>
                <c:ptCount val="11"/>
                <c:pt idx="0">
                  <c:v>3019.545240893066</c:v>
                </c:pt>
                <c:pt idx="1">
                  <c:v>3581.9589926454214</c:v>
                </c:pt>
                <c:pt idx="2">
                  <c:v>3644.8353276749708</c:v>
                </c:pt>
                <c:pt idx="3">
                  <c:v>3408.3665026036101</c:v>
                </c:pt>
                <c:pt idx="4">
                  <c:v>3191.3661745582513</c:v>
                </c:pt>
                <c:pt idx="5">
                  <c:v>3181.6179329943188</c:v>
                </c:pt>
                <c:pt idx="6">
                  <c:v>3202.9715056988612</c:v>
                </c:pt>
                <c:pt idx="7">
                  <c:v>3252.7288198850488</c:v>
                </c:pt>
                <c:pt idx="8">
                  <c:v>3476.1561188811206</c:v>
                </c:pt>
                <c:pt idx="9">
                  <c:v>3870.9471848530152</c:v>
                </c:pt>
                <c:pt idx="10">
                  <c:v>4103.3934467233612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35 and Over</c:v>
                </c:pt>
              </c:strCache>
            </c:strRef>
          </c:tx>
          <c:marker>
            <c:symbol val="none"/>
          </c:marker>
          <c:dLbls>
            <c:dLbl>
              <c:idx val="8"/>
              <c:layout>
                <c:manualLayout>
                  <c:x val="-4.1666666666667681E-3"/>
                  <c:y val="-2.73631840796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5555555555555558E-3"/>
                  <c:y val="-3.482587064676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9.7222222222222224E-3"/>
                  <c:y val="2.73631840796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Sheet1!$F$2:$F$12</c:f>
              <c:numCache>
                <c:formatCode>#,##0</c:formatCode>
                <c:ptCount val="11"/>
                <c:pt idx="0">
                  <c:v>3607.6442420681547</c:v>
                </c:pt>
                <c:pt idx="1">
                  <c:v>4220.7859742961145</c:v>
                </c:pt>
                <c:pt idx="2">
                  <c:v>4232.8326144427456</c:v>
                </c:pt>
                <c:pt idx="3">
                  <c:v>4092.0696911334608</c:v>
                </c:pt>
                <c:pt idx="4">
                  <c:v>3696.9011703511064</c:v>
                </c:pt>
                <c:pt idx="5">
                  <c:v>3549.8651660185474</c:v>
                </c:pt>
                <c:pt idx="6">
                  <c:v>3774.6624925015003</c:v>
                </c:pt>
                <c:pt idx="7">
                  <c:v>3780.5628125699791</c:v>
                </c:pt>
                <c:pt idx="8">
                  <c:v>3745.7631701631699</c:v>
                </c:pt>
                <c:pt idx="9">
                  <c:v>4000.6581963129051</c:v>
                </c:pt>
                <c:pt idx="10">
                  <c:v>4041.3347923962006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64384"/>
        <c:axId val="40466304"/>
      </c:lineChart>
      <c:catAx>
        <c:axId val="4046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0466304"/>
        <c:crosses val="autoZero"/>
        <c:auto val="1"/>
        <c:lblAlgn val="ctr"/>
        <c:lblOffset val="100"/>
        <c:noMultiLvlLbl val="0"/>
      </c:catAx>
      <c:valAx>
        <c:axId val="4046630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10000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404643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effectLst/>
                <a:latin typeface="Georgia" panose="02040502050405020303" pitchFamily="18" charset="0"/>
              </a:rPr>
              <a:t># Enrolled by Citizenship: Fall 1995 - 2010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AB 540 Students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2" formatCode="0.00">
                  <c:v>2.6</c:v>
                </c:pt>
                <c:pt idx="3" formatCode="0.00">
                  <c:v>3.4</c:v>
                </c:pt>
                <c:pt idx="4" formatCode="0.00">
                  <c:v>3.6</c:v>
                </c:pt>
                <c:pt idx="5" formatCode="0.00">
                  <c:v>3.8</c:v>
                </c:pt>
              </c:numCache>
            </c:numRef>
          </c:val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U.S. Citizens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Sheet1!$B$2:$B$7</c:f>
              <c:numCache>
                <c:formatCode>0.00</c:formatCode>
                <c:ptCount val="6"/>
                <c:pt idx="0">
                  <c:v>72.599999999999994</c:v>
                </c:pt>
                <c:pt idx="1">
                  <c:v>81.099999999999994</c:v>
                </c:pt>
                <c:pt idx="2">
                  <c:v>79.2</c:v>
                </c:pt>
                <c:pt idx="3">
                  <c:v>83.4</c:v>
                </c:pt>
                <c:pt idx="4">
                  <c:v>84.4</c:v>
                </c:pt>
                <c:pt idx="5">
                  <c:v>85.1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Permanent Residents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Sheet1!$C$2:$C$7</c:f>
              <c:numCache>
                <c:formatCode>0.00</c:formatCode>
                <c:ptCount val="6"/>
                <c:pt idx="0">
                  <c:v>23.5</c:v>
                </c:pt>
                <c:pt idx="1">
                  <c:v>13.8</c:v>
                </c:pt>
                <c:pt idx="2">
                  <c:v>12.2</c:v>
                </c:pt>
                <c:pt idx="3">
                  <c:v>8.8000000000000007</c:v>
                </c:pt>
                <c:pt idx="4">
                  <c:v>8.4</c:v>
                </c:pt>
                <c:pt idx="5">
                  <c:v>8.1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Students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Sheet1!$D$2:$D$7</c:f>
              <c:numCache>
                <c:formatCode>0.00</c:formatCode>
                <c:ptCount val="6"/>
                <c:pt idx="0">
                  <c:v>0.4</c:v>
                </c:pt>
                <c:pt idx="1">
                  <c:v>0.3</c:v>
                </c:pt>
                <c:pt idx="2">
                  <c:v>0.7</c:v>
                </c:pt>
                <c:pt idx="3">
                  <c:v>0.7</c:v>
                </c:pt>
                <c:pt idx="4">
                  <c:v>0.6</c:v>
                </c:pt>
                <c:pt idx="5">
                  <c:v>0.5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 Students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Sheet1!$F$2:$F$7</c:f>
              <c:numCache>
                <c:formatCode>0.00</c:formatCode>
                <c:ptCount val="6"/>
                <c:pt idx="0">
                  <c:v>3.5</c:v>
                </c:pt>
                <c:pt idx="1">
                  <c:v>4.7</c:v>
                </c:pt>
                <c:pt idx="2">
                  <c:v>5.3</c:v>
                </c:pt>
                <c:pt idx="3">
                  <c:v>3.8</c:v>
                </c:pt>
                <c:pt idx="4">
                  <c:v>3</c:v>
                </c:pt>
                <c:pt idx="5">
                  <c:v>2.5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3485824"/>
        <c:axId val="43614976"/>
      </c:barChart>
      <c:catAx>
        <c:axId val="4348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614976"/>
        <c:crosses val="autoZero"/>
        <c:auto val="1"/>
        <c:lblAlgn val="ctr"/>
        <c:lblOffset val="100"/>
        <c:noMultiLvlLbl val="0"/>
      </c:catAx>
      <c:valAx>
        <c:axId val="4361497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4858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effectLst/>
                <a:latin typeface="Georgia" panose="02040502050405020303" pitchFamily="18" charset="0"/>
              </a:rPr>
              <a:t>% Enrolled by Ethnicity: Fall 1972 - 2010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5.4</c:v>
                </c:pt>
                <c:pt idx="1">
                  <c:v>8.3000000000000007</c:v>
                </c:pt>
                <c:pt idx="2">
                  <c:v>14.4</c:v>
                </c:pt>
                <c:pt idx="3">
                  <c:v>9.4</c:v>
                </c:pt>
                <c:pt idx="4">
                  <c:v>8.4</c:v>
                </c:pt>
                <c:pt idx="5">
                  <c:v>8.4</c:v>
                </c:pt>
                <c:pt idx="6">
                  <c:v>8.3000000000000007</c:v>
                </c:pt>
                <c:pt idx="7">
                  <c:v>7.3</c:v>
                </c:pt>
                <c:pt idx="8">
                  <c:v>7.1</c:v>
                </c:pt>
                <c:pt idx="9">
                  <c:v>7.5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39.4</c:v>
                </c:pt>
                <c:pt idx="1">
                  <c:v>52.6</c:v>
                </c:pt>
                <c:pt idx="2">
                  <c:v>31.8</c:v>
                </c:pt>
                <c:pt idx="3">
                  <c:v>28.4</c:v>
                </c:pt>
                <c:pt idx="4">
                  <c:v>30.4</c:v>
                </c:pt>
                <c:pt idx="5">
                  <c:v>31.5</c:v>
                </c:pt>
                <c:pt idx="6">
                  <c:v>31.3</c:v>
                </c:pt>
                <c:pt idx="7">
                  <c:v>30.1</c:v>
                </c:pt>
                <c:pt idx="8">
                  <c:v>30.3</c:v>
                </c:pt>
                <c:pt idx="9">
                  <c:v>29.7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18.100000000000001</c:v>
                </c:pt>
                <c:pt idx="1">
                  <c:v>24.4</c:v>
                </c:pt>
                <c:pt idx="2">
                  <c:v>40.6</c:v>
                </c:pt>
                <c:pt idx="3">
                  <c:v>53.7</c:v>
                </c:pt>
                <c:pt idx="4">
                  <c:v>53.8</c:v>
                </c:pt>
                <c:pt idx="5">
                  <c:v>51.7</c:v>
                </c:pt>
                <c:pt idx="6">
                  <c:v>53.2</c:v>
                </c:pt>
                <c:pt idx="7">
                  <c:v>56.5</c:v>
                </c:pt>
                <c:pt idx="8">
                  <c:v>54.7</c:v>
                </c:pt>
                <c:pt idx="9">
                  <c:v>54.6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smtClean="0"/>
                      <a:t>12.0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 smtClean="0"/>
                      <a:t>7.0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33.700000000000003</c:v>
                </c:pt>
                <c:pt idx="1">
                  <c:v>12</c:v>
                </c:pt>
                <c:pt idx="2">
                  <c:v>11.3</c:v>
                </c:pt>
                <c:pt idx="3">
                  <c:v>7.3</c:v>
                </c:pt>
                <c:pt idx="4">
                  <c:v>6.3</c:v>
                </c:pt>
                <c:pt idx="5">
                  <c:v>6.9</c:v>
                </c:pt>
                <c:pt idx="6">
                  <c:v>5.8</c:v>
                </c:pt>
                <c:pt idx="7">
                  <c:v>6.5</c:v>
                </c:pt>
                <c:pt idx="8">
                  <c:v>6.7</c:v>
                </c:pt>
                <c:pt idx="9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75297920"/>
        <c:axId val="75299456"/>
      </c:barChart>
      <c:catAx>
        <c:axId val="7529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5299456"/>
        <c:crosses val="autoZero"/>
        <c:auto val="1"/>
        <c:lblAlgn val="ctr"/>
        <c:lblOffset val="100"/>
        <c:noMultiLvlLbl val="0"/>
      </c:catAx>
      <c:valAx>
        <c:axId val="7529945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52979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594947506561679"/>
          <c:y val="0.9160318486308614"/>
          <c:w val="0.44810104986876642"/>
          <c:h val="6.904277823481019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effectLst/>
                <a:latin typeface="Georgia" panose="02040502050405020303" pitchFamily="18" charset="0"/>
              </a:rPr>
              <a:t>% Enrolled by Gender: Fall 1972 - 2010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#,##0</c:formatCode>
                <c:ptCount val="10"/>
                <c:pt idx="0">
                  <c:v>4304</c:v>
                </c:pt>
                <c:pt idx="1">
                  <c:v>6039</c:v>
                </c:pt>
                <c:pt idx="2">
                  <c:v>5448</c:v>
                </c:pt>
                <c:pt idx="3">
                  <c:v>5679</c:v>
                </c:pt>
                <c:pt idx="4">
                  <c:v>6638</c:v>
                </c:pt>
                <c:pt idx="5">
                  <c:v>6353</c:v>
                </c:pt>
                <c:pt idx="6">
                  <c:v>6525</c:v>
                </c:pt>
                <c:pt idx="7">
                  <c:v>7221</c:v>
                </c:pt>
                <c:pt idx="8">
                  <c:v>7138</c:v>
                </c:pt>
                <c:pt idx="9">
                  <c:v>7147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#,##0</c:formatCode>
                <c:ptCount val="10"/>
                <c:pt idx="0">
                  <c:v>11041</c:v>
                </c:pt>
                <c:pt idx="1">
                  <c:v>10418</c:v>
                </c:pt>
                <c:pt idx="2">
                  <c:v>7432</c:v>
                </c:pt>
                <c:pt idx="3">
                  <c:v>6149</c:v>
                </c:pt>
                <c:pt idx="4">
                  <c:v>6119</c:v>
                </c:pt>
                <c:pt idx="5">
                  <c:v>6166</c:v>
                </c:pt>
                <c:pt idx="6">
                  <c:v>6379</c:v>
                </c:pt>
                <c:pt idx="7">
                  <c:v>7282</c:v>
                </c:pt>
                <c:pt idx="8">
                  <c:v>7738</c:v>
                </c:pt>
                <c:pt idx="9">
                  <c:v>7890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83116800"/>
        <c:axId val="83119104"/>
      </c:barChart>
      <c:catAx>
        <c:axId val="8311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3119104"/>
        <c:crosses val="autoZero"/>
        <c:auto val="1"/>
        <c:lblAlgn val="ctr"/>
        <c:lblOffset val="100"/>
        <c:noMultiLvlLbl val="0"/>
      </c:catAx>
      <c:valAx>
        <c:axId val="831191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311680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effectLst/>
                <a:latin typeface="Georgia" panose="02040502050405020303" pitchFamily="18" charset="0"/>
              </a:rPr>
              <a:t>% Enrolled by Home Language: Fall 1993 - 2010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English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63.5</c:v>
                </c:pt>
                <c:pt idx="1">
                  <c:v>61.1</c:v>
                </c:pt>
                <c:pt idx="2">
                  <c:v>67</c:v>
                </c:pt>
                <c:pt idx="3">
                  <c:v>71.3</c:v>
                </c:pt>
                <c:pt idx="4">
                  <c:v>74.400000000000006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Spanish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24.5</c:v>
                </c:pt>
                <c:pt idx="1">
                  <c:v>29.8</c:v>
                </c:pt>
                <c:pt idx="2">
                  <c:v>25.5</c:v>
                </c:pt>
                <c:pt idx="3">
                  <c:v>22.4</c:v>
                </c:pt>
                <c:pt idx="4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 Language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</c:v>
                </c:pt>
                <c:pt idx="1">
                  <c:v>9.1</c:v>
                </c:pt>
                <c:pt idx="2">
                  <c:v>7.5</c:v>
                </c:pt>
                <c:pt idx="3">
                  <c:v>6.3</c:v>
                </c:pt>
                <c:pt idx="4">
                  <c:v>5.6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4397568"/>
        <c:axId val="83579648"/>
      </c:barChart>
      <c:catAx>
        <c:axId val="3439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3579648"/>
        <c:crosses val="autoZero"/>
        <c:auto val="1"/>
        <c:lblAlgn val="ctr"/>
        <c:lblOffset val="100"/>
        <c:noMultiLvlLbl val="0"/>
      </c:catAx>
      <c:valAx>
        <c:axId val="835796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439756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834426946631664E-2"/>
          <c:y val="5.8472274299045952E-2"/>
          <c:w val="0.74965857392825908"/>
          <c:h val="0.8847000374953141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High School Graduate</c:v>
                </c:pt>
              </c:strCache>
            </c:strRef>
          </c:tx>
          <c:marker>
            <c:symbol val="none"/>
          </c:marker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xVal>
          <c:yVal>
            <c:numRef>
              <c:f>Sheet1!$B$2:$B$12</c:f>
              <c:numCache>
                <c:formatCode>#,##0</c:formatCode>
                <c:ptCount val="11"/>
                <c:pt idx="0">
                  <c:v>6659</c:v>
                </c:pt>
                <c:pt idx="1">
                  <c:v>6946</c:v>
                </c:pt>
                <c:pt idx="2">
                  <c:v>7598</c:v>
                </c:pt>
                <c:pt idx="3">
                  <c:v>7312</c:v>
                </c:pt>
                <c:pt idx="4">
                  <c:v>7182</c:v>
                </c:pt>
                <c:pt idx="5">
                  <c:v>6935</c:v>
                </c:pt>
                <c:pt idx="6">
                  <c:v>6906</c:v>
                </c:pt>
                <c:pt idx="7">
                  <c:v>7204</c:v>
                </c:pt>
                <c:pt idx="8">
                  <c:v>7874</c:v>
                </c:pt>
                <c:pt idx="9">
                  <c:v>8467</c:v>
                </c:pt>
                <c:pt idx="10">
                  <c:v>9337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Foreign High School Graduate</c:v>
                </c:pt>
              </c:strCache>
            </c:strRef>
          </c:tx>
          <c:marker>
            <c:symbol val="none"/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xVal>
          <c:yVal>
            <c:numRef>
              <c:f>Sheet1!$C$2:$C$12</c:f>
              <c:numCache>
                <c:formatCode>#,##0</c:formatCode>
                <c:ptCount val="11"/>
                <c:pt idx="0">
                  <c:v>1149</c:v>
                </c:pt>
                <c:pt idx="1">
                  <c:v>1078</c:v>
                </c:pt>
                <c:pt idx="2">
                  <c:v>1062</c:v>
                </c:pt>
                <c:pt idx="3">
                  <c:v>916</c:v>
                </c:pt>
                <c:pt idx="4">
                  <c:v>878</c:v>
                </c:pt>
                <c:pt idx="5" formatCode="General">
                  <c:v>796</c:v>
                </c:pt>
                <c:pt idx="6" formatCode="General">
                  <c:v>777</c:v>
                </c:pt>
                <c:pt idx="7" formatCode="General">
                  <c:v>833</c:v>
                </c:pt>
                <c:pt idx="8" formatCode="General">
                  <c:v>763</c:v>
                </c:pt>
                <c:pt idx="9" formatCode="General">
                  <c:v>756</c:v>
                </c:pt>
                <c:pt idx="10" formatCode="General">
                  <c:v>730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 School Equivalency, Proficiency Certificate</c:v>
                </c:pt>
              </c:strCache>
            </c:strRef>
          </c:tx>
          <c:marker>
            <c:symbol val="none"/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xVal>
          <c:yVal>
            <c:numRef>
              <c:f>Sheet1!$D$2:$D$12</c:f>
              <c:numCache>
                <c:formatCode>#,##0</c:formatCode>
                <c:ptCount val="11"/>
                <c:pt idx="0">
                  <c:v>881</c:v>
                </c:pt>
                <c:pt idx="1">
                  <c:v>968</c:v>
                </c:pt>
                <c:pt idx="2">
                  <c:v>1086</c:v>
                </c:pt>
                <c:pt idx="3">
                  <c:v>1115</c:v>
                </c:pt>
                <c:pt idx="4">
                  <c:v>1023</c:v>
                </c:pt>
                <c:pt idx="5" formatCode="General">
                  <c:v>789</c:v>
                </c:pt>
                <c:pt idx="6" formatCode="General">
                  <c:v>780</c:v>
                </c:pt>
                <c:pt idx="7" formatCode="General">
                  <c:v>883</c:v>
                </c:pt>
                <c:pt idx="8" formatCode="General">
                  <c:v>965</c:v>
                </c:pt>
                <c:pt idx="9">
                  <c:v>1071</c:v>
                </c:pt>
                <c:pt idx="10">
                  <c:v>1180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Concurrent High School Student</c:v>
                </c:pt>
              </c:strCache>
            </c:strRef>
          </c:tx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>
                <c:manualLayout>
                  <c:x val="-2.5145888013998249E-2"/>
                  <c:y val="-1.79382846350406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xVal>
          <c:yVal>
            <c:numRef>
              <c:f>Sheet1!$E$2:$E$12</c:f>
              <c:numCache>
                <c:formatCode>#,##0</c:formatCode>
                <c:ptCount val="11"/>
                <c:pt idx="0">
                  <c:v>466</c:v>
                </c:pt>
                <c:pt idx="1">
                  <c:v>1364</c:v>
                </c:pt>
                <c:pt idx="2">
                  <c:v>681</c:v>
                </c:pt>
                <c:pt idx="3">
                  <c:v>668</c:v>
                </c:pt>
                <c:pt idx="4">
                  <c:v>481</c:v>
                </c:pt>
                <c:pt idx="5">
                  <c:v>1442</c:v>
                </c:pt>
                <c:pt idx="6">
                  <c:v>1177</c:v>
                </c:pt>
                <c:pt idx="7" formatCode="General">
                  <c:v>997</c:v>
                </c:pt>
                <c:pt idx="8">
                  <c:v>1480</c:v>
                </c:pt>
                <c:pt idx="9">
                  <c:v>1176</c:v>
                </c:pt>
                <c:pt idx="10" formatCode="General">
                  <c:v>666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High School Graduate</c:v>
                </c:pt>
              </c:strCache>
            </c:strRef>
          </c:tx>
          <c:marker>
            <c:symbol val="none"/>
          </c:marker>
          <c:dLbls>
            <c:dLbl>
              <c:idx val="5"/>
              <c:delete val="1"/>
            </c:dLbl>
            <c:dLbl>
              <c:idx val="6"/>
              <c:layout>
                <c:manualLayout>
                  <c:x val="-2.3454943132108486E-2"/>
                  <c:y val="-3.85147020701403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xVal>
          <c:yVal>
            <c:numRef>
              <c:f>Sheet1!$F$2:$F$12</c:f>
              <c:numCache>
                <c:formatCode>#,##0</c:formatCode>
                <c:ptCount val="11"/>
                <c:pt idx="0">
                  <c:v>1762</c:v>
                </c:pt>
                <c:pt idx="1">
                  <c:v>1829</c:v>
                </c:pt>
                <c:pt idx="2">
                  <c:v>1757</c:v>
                </c:pt>
                <c:pt idx="3">
                  <c:v>1653</c:v>
                </c:pt>
                <c:pt idx="4">
                  <c:v>1441</c:v>
                </c:pt>
                <c:pt idx="5">
                  <c:v>1408</c:v>
                </c:pt>
                <c:pt idx="6">
                  <c:v>1341</c:v>
                </c:pt>
                <c:pt idx="7">
                  <c:v>1577</c:v>
                </c:pt>
                <c:pt idx="8">
                  <c:v>1927</c:v>
                </c:pt>
                <c:pt idx="9">
                  <c:v>1869</c:v>
                </c:pt>
                <c:pt idx="10">
                  <c:v>1432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AA Degree</c:v>
                </c:pt>
              </c:strCache>
            </c:strRef>
          </c:tx>
          <c:marker>
            <c:symbol val="none"/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xVal>
          <c:yVal>
            <c:numRef>
              <c:f>Sheet1!$G$2:$G$12</c:f>
              <c:numCache>
                <c:formatCode>General</c:formatCode>
                <c:ptCount val="11"/>
                <c:pt idx="0">
                  <c:v>528</c:v>
                </c:pt>
                <c:pt idx="1">
                  <c:v>662</c:v>
                </c:pt>
                <c:pt idx="2">
                  <c:v>764</c:v>
                </c:pt>
                <c:pt idx="3" formatCode="#,##0">
                  <c:v>697</c:v>
                </c:pt>
                <c:pt idx="4" formatCode="#,##0">
                  <c:v>697</c:v>
                </c:pt>
                <c:pt idx="5">
                  <c:v>759</c:v>
                </c:pt>
                <c:pt idx="6">
                  <c:v>764</c:v>
                </c:pt>
                <c:pt idx="7">
                  <c:v>727</c:v>
                </c:pt>
                <c:pt idx="8">
                  <c:v>721</c:v>
                </c:pt>
                <c:pt idx="9">
                  <c:v>731</c:v>
                </c:pt>
                <c:pt idx="10">
                  <c:v>763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 Degree or Higher</c:v>
                </c:pt>
              </c:strCache>
            </c:strRef>
          </c:tx>
          <c:marker>
            <c:symbol val="none"/>
          </c:marker>
          <c:dLbls>
            <c:dLbl>
              <c:idx val="2"/>
              <c:layout>
                <c:manualLayout>
                  <c:x val="-2.2368110236220474E-2"/>
                  <c:y val="-1.7938284635040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979221347331583E-2"/>
                  <c:y val="-9.119820019997670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6"/>
              <c:delete val="1"/>
            </c:dLbl>
            <c:dLbl>
              <c:idx val="10"/>
              <c:delete val="1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xVal>
          <c:yVal>
            <c:numRef>
              <c:f>Sheet1!$H$2:$H$12</c:f>
              <c:numCache>
                <c:formatCode>#,##0</c:formatCode>
                <c:ptCount val="11"/>
                <c:pt idx="0">
                  <c:v>384</c:v>
                </c:pt>
                <c:pt idx="1">
                  <c:v>403</c:v>
                </c:pt>
                <c:pt idx="2">
                  <c:v>489</c:v>
                </c:pt>
                <c:pt idx="3">
                  <c:v>575</c:v>
                </c:pt>
                <c:pt idx="4">
                  <c:v>606</c:v>
                </c:pt>
                <c:pt idx="5" formatCode="General">
                  <c:v>628</c:v>
                </c:pt>
                <c:pt idx="6" formatCode="General">
                  <c:v>774</c:v>
                </c:pt>
                <c:pt idx="7" formatCode="General">
                  <c:v>683</c:v>
                </c:pt>
                <c:pt idx="8" formatCode="General">
                  <c:v>774</c:v>
                </c:pt>
                <c:pt idx="9" formatCode="General">
                  <c:v>806</c:v>
                </c:pt>
                <c:pt idx="10" formatCode="General">
                  <c:v>930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64896"/>
        <c:axId val="85666432"/>
      </c:scatterChart>
      <c:valAx>
        <c:axId val="8566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666432"/>
        <c:crosses val="autoZero"/>
        <c:crossBetween val="midCat"/>
      </c:valAx>
      <c:valAx>
        <c:axId val="85666432"/>
        <c:scaling>
          <c:orientation val="minMax"/>
          <c:max val="10000"/>
          <c:min val="4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6648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5815966754155726"/>
          <c:y val="3.2742195311632041E-2"/>
          <c:w val="0.11684033245844269"/>
          <c:h val="0.93352382142724888"/>
        </c:manualLayout>
      </c:layout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effectLst/>
                <a:latin typeface="Georgia" panose="02040502050405020303" pitchFamily="18" charset="0"/>
              </a:rPr>
              <a:t># Enrolled by Educational Goal: Fall 1983 - 2010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7657321929586389"/>
          <c:y val="2.3474178403755867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Vocational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Sheet1!$B$2:$B$8</c:f>
              <c:numCache>
                <c:formatCode>0.00%</c:formatCode>
                <c:ptCount val="7"/>
                <c:pt idx="0">
                  <c:v>0.58899999999999997</c:v>
                </c:pt>
                <c:pt idx="1">
                  <c:v>0.62500000000000011</c:v>
                </c:pt>
                <c:pt idx="2">
                  <c:v>0.63400000000000012</c:v>
                </c:pt>
                <c:pt idx="3">
                  <c:v>0.52100000000000002</c:v>
                </c:pt>
                <c:pt idx="4">
                  <c:v>0.49600000000000005</c:v>
                </c:pt>
                <c:pt idx="5">
                  <c:v>0.49800000000000005</c:v>
                </c:pt>
                <c:pt idx="6">
                  <c:v>0.47900000000000004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Transfer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Sheet1!$C$2:$C$8</c:f>
              <c:numCache>
                <c:formatCode>0.00%</c:formatCode>
                <c:ptCount val="7"/>
                <c:pt idx="0">
                  <c:v>0.13300000000000001</c:v>
                </c:pt>
                <c:pt idx="1">
                  <c:v>0.126</c:v>
                </c:pt>
                <c:pt idx="2">
                  <c:v>0.18800000000000003</c:v>
                </c:pt>
                <c:pt idx="3">
                  <c:v>0.161</c:v>
                </c:pt>
                <c:pt idx="4">
                  <c:v>0.18000000000000002</c:v>
                </c:pt>
                <c:pt idx="5">
                  <c:v>0.18700000000000003</c:v>
                </c:pt>
                <c:pt idx="6">
                  <c:v>0.21200000000000002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General Education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Sheet1!$D$2:$D$8</c:f>
              <c:numCache>
                <c:formatCode>0.00%</c:formatCode>
                <c:ptCount val="7"/>
                <c:pt idx="0">
                  <c:v>9.0000000000000011E-2</c:v>
                </c:pt>
                <c:pt idx="1">
                  <c:v>8.1000000000000016E-2</c:v>
                </c:pt>
                <c:pt idx="2">
                  <c:v>9.8000000000000018E-2</c:v>
                </c:pt>
                <c:pt idx="3">
                  <c:v>9.3000000000000013E-2</c:v>
                </c:pt>
                <c:pt idx="4">
                  <c:v>0.10100000000000001</c:v>
                </c:pt>
                <c:pt idx="5">
                  <c:v>0.10200000000000001</c:v>
                </c:pt>
                <c:pt idx="6">
                  <c:v>0.112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Transitional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Sheet1!$E$2:$E$8</c:f>
              <c:numCache>
                <c:formatCode>0.00%</c:formatCode>
                <c:ptCount val="7"/>
                <c:pt idx="1">
                  <c:v>2.3000000000000003E-2</c:v>
                </c:pt>
                <c:pt idx="2">
                  <c:v>8.2000000000000017E-2</c:v>
                </c:pt>
                <c:pt idx="3">
                  <c:v>8.7000000000000022E-2</c:v>
                </c:pt>
                <c:pt idx="4">
                  <c:v>7.8000000000000014E-2</c:v>
                </c:pt>
                <c:pt idx="5">
                  <c:v>7.7000000000000013E-2</c:v>
                </c:pt>
                <c:pt idx="6">
                  <c:v>6.6000000000000003E-2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Undecided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1983</c:v>
                </c:pt>
                <c:pt idx="1">
                  <c:v>1990</c:v>
                </c:pt>
                <c:pt idx="2">
                  <c:v>2000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</c:numCache>
            </c:numRef>
          </c:cat>
          <c:val>
            <c:numRef>
              <c:f>Sheet1!$F$2:$F$8</c:f>
              <c:numCache>
                <c:formatCode>0.00%</c:formatCode>
                <c:ptCount val="7"/>
                <c:pt idx="1">
                  <c:v>0.14400000000000002</c:v>
                </c:pt>
                <c:pt idx="2">
                  <c:v>0.17</c:v>
                </c:pt>
                <c:pt idx="3">
                  <c:v>0.13800000000000001</c:v>
                </c:pt>
                <c:pt idx="4">
                  <c:v>0.14500000000000002</c:v>
                </c:pt>
                <c:pt idx="5">
                  <c:v>0.13500000000000001</c:v>
                </c:pt>
                <c:pt idx="6">
                  <c:v>0.13100000000000001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523328"/>
        <c:axId val="89683456"/>
      </c:lineChart>
      <c:catAx>
        <c:axId val="8952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9683456"/>
        <c:crosses val="autoZero"/>
        <c:auto val="1"/>
        <c:lblAlgn val="ctr"/>
        <c:lblOffset val="100"/>
        <c:noMultiLvlLbl val="0"/>
      </c:catAx>
      <c:valAx>
        <c:axId val="89683456"/>
        <c:scaling>
          <c:orientation val="minMax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95233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b="1" i="0" u="none" strike="noStrike" baseline="0" dirty="0" smtClean="0">
                <a:effectLst/>
                <a:latin typeface="Georgia" panose="02040502050405020303" pitchFamily="18" charset="0"/>
              </a:rPr>
              <a:t># of Transfer Students  to a UC or CSU: 1981 - 2010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California State University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236</c:v>
                </c:pt>
                <c:pt idx="1">
                  <c:v>163</c:v>
                </c:pt>
                <c:pt idx="2">
                  <c:v>236</c:v>
                </c:pt>
                <c:pt idx="3">
                  <c:v>220</c:v>
                </c:pt>
                <c:pt idx="4">
                  <c:v>248</c:v>
                </c:pt>
                <c:pt idx="5">
                  <c:v>207</c:v>
                </c:pt>
                <c:pt idx="6">
                  <c:v>202</c:v>
                </c:pt>
                <c:pt idx="7">
                  <c:v>230</c:v>
                </c:pt>
                <c:pt idx="8">
                  <c:v>175</c:v>
                </c:pt>
                <c:pt idx="9">
                  <c:v>123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University of California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16</c:v>
                </c:pt>
                <c:pt idx="4">
                  <c:v>15</c:v>
                </c:pt>
                <c:pt idx="5">
                  <c:v>18</c:v>
                </c:pt>
                <c:pt idx="6">
                  <c:v>18</c:v>
                </c:pt>
                <c:pt idx="7">
                  <c:v>11</c:v>
                </c:pt>
                <c:pt idx="8">
                  <c:v>8</c:v>
                </c:pt>
                <c:pt idx="9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5775360"/>
        <c:axId val="95913472"/>
      </c:barChart>
      <c:catAx>
        <c:axId val="9577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5913472"/>
        <c:crosses val="autoZero"/>
        <c:auto val="1"/>
        <c:lblAlgn val="ctr"/>
        <c:lblOffset val="100"/>
        <c:noMultiLvlLbl val="0"/>
      </c:catAx>
      <c:valAx>
        <c:axId val="95913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577536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effectLst/>
                <a:latin typeface="Georgia" panose="02040502050405020303" pitchFamily="18" charset="0"/>
              </a:rPr>
              <a:t>% of Transfers by Ethnicity: 2007 - 2008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UC</c:v>
                </c:pt>
                <c:pt idx="1">
                  <c:v>CSU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</c:v>
                </c:pt>
                <c:pt idx="1">
                  <c:v>7.7000000000000013E-2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UC</c:v>
                </c:pt>
                <c:pt idx="1">
                  <c:v>CSU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0.2</c:v>
                </c:pt>
                <c:pt idx="1">
                  <c:v>0.33000000000000007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UC</c:v>
                </c:pt>
                <c:pt idx="1">
                  <c:v>CSU</c:v>
                </c:pt>
              </c:strCache>
            </c:strRef>
          </c:cat>
          <c:val>
            <c:numRef>
              <c:f>Sheet1!$D$2:$D$3</c:f>
              <c:numCache>
                <c:formatCode>0.0%</c:formatCode>
                <c:ptCount val="2"/>
                <c:pt idx="0">
                  <c:v>0.70000000000000007</c:v>
                </c:pt>
                <c:pt idx="1">
                  <c:v>0.56000000000000005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Non-White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UC</c:v>
                </c:pt>
                <c:pt idx="1">
                  <c:v>CSU</c:v>
                </c:pt>
              </c:strCache>
            </c:strRef>
          </c:cat>
          <c:val>
            <c:numRef>
              <c:f>Sheet1!$E$2:$E$3</c:f>
              <c:numCache>
                <c:formatCode>0.0%</c:formatCode>
                <c:ptCount val="2"/>
                <c:pt idx="0">
                  <c:v>0</c:v>
                </c:pt>
                <c:pt idx="1">
                  <c:v>0.5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UC</c:v>
                </c:pt>
                <c:pt idx="1">
                  <c:v>CSU</c:v>
                </c:pt>
              </c:strCache>
            </c:strRef>
          </c:cat>
          <c:val>
            <c:numRef>
              <c:f>Sheet1!$F$2:$F$3</c:f>
              <c:numCache>
                <c:formatCode>0.0%</c:formatCode>
                <c:ptCount val="2"/>
                <c:pt idx="0">
                  <c:v>0.1</c:v>
                </c:pt>
                <c:pt idx="1">
                  <c:v>2.9000000000000005E-2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UC</c:v>
                </c:pt>
                <c:pt idx="1">
                  <c:v>CSU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 formatCode="0.0%">
                  <c:v>9.1000000000000011E-2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10651264"/>
        <c:axId val="110652800"/>
      </c:barChart>
      <c:catAx>
        <c:axId val="1106512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652800"/>
        <c:crosses val="autoZero"/>
        <c:auto val="1"/>
        <c:lblAlgn val="ctr"/>
        <c:lblOffset val="100"/>
        <c:noMultiLvlLbl val="0"/>
      </c:catAx>
      <c:valAx>
        <c:axId val="11065280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65126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latin typeface="Georgia" panose="02040502050405020303" pitchFamily="18" charset="0"/>
              </a:rPr>
              <a:t># of Students</a:t>
            </a:r>
            <a:r>
              <a:rPr lang="en-US" baseline="0" dirty="0" smtClean="0">
                <a:latin typeface="Georgia" panose="02040502050405020303" pitchFamily="18" charset="0"/>
              </a:rPr>
              <a:t> Receiving Financial Aid</a:t>
            </a:r>
          </a:p>
          <a:p>
            <a:pPr>
              <a:defRPr/>
            </a:pPr>
            <a:r>
              <a:rPr lang="en-US" baseline="0" dirty="0" smtClean="0">
                <a:latin typeface="Georgia" panose="02040502050405020303" pitchFamily="18" charset="0"/>
              </a:rPr>
              <a:t>2007-2008 Academic Year</a:t>
            </a:r>
            <a:endParaRPr lang="en-US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Unduplicated Full-Time Students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</c:formatCode>
                <c:ptCount val="1"/>
                <c:pt idx="0">
                  <c:v>5376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Receiving Financial Aid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</c:formatCode>
                <c:ptCount val="1"/>
                <c:pt idx="0">
                  <c:v>4705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BOGW Only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</c:formatCode>
                <c:ptCount val="1"/>
                <c:pt idx="0">
                  <c:v>3737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BOGW &amp; Pell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</c:formatCode>
                <c:ptCount val="1"/>
                <c:pt idx="0">
                  <c:v>7177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BOGW &amp; Other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#,##0</c:formatCode>
                <c:ptCount val="1"/>
                <c:pt idx="0">
                  <c:v>4432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7608064"/>
        <c:axId val="37663104"/>
      </c:barChart>
      <c:catAx>
        <c:axId val="3760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7663104"/>
        <c:crosses val="autoZero"/>
        <c:auto val="1"/>
        <c:lblAlgn val="ctr"/>
        <c:lblOffset val="100"/>
        <c:noMultiLvlLbl val="0"/>
      </c:catAx>
      <c:valAx>
        <c:axId val="3766310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76080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90891644141497197"/>
          <c:w val="1"/>
          <c:h val="8.4649565288714118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12/2/2013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 Angeles Trade Technical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39" name="Picture 15" descr="C:\Users\CHEPA\Desktop\chepa\cweb\sccommunity\Image\colleges\LATT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60"/>
          <a:stretch/>
        </p:blipFill>
        <p:spPr bwMode="auto">
          <a:xfrm>
            <a:off x="2159732" y="1052736"/>
            <a:ext cx="4824536" cy="337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pic>
        <p:nvPicPr>
          <p:cNvPr id="21" name="Picture 2" descr="Description: http://www.google.com/maps/vt/data=LtgX-e3f8ctI3U5dJtbt7EJ1ZfRneYme,0tVnPhnCmIBTX8oQIvWB5I0bsl3A69mbTeclB9xvHm-KEvFMc3t__nGvLDPuTM3xGXMQlCvCeW9ZT9-yHRrv019-fe8krbrMcGaD8cydAFLAAkTNYQxf0bIClq6Me4aCD-UwG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09800"/>
            <a:ext cx="456787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3"/>
          <p:cNvSpPr txBox="1">
            <a:spLocks/>
          </p:cNvSpPr>
          <p:nvPr/>
        </p:nvSpPr>
        <p:spPr>
          <a:xfrm>
            <a:off x="4819394" y="2564904"/>
            <a:ext cx="4136480" cy="213969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</a:pPr>
            <a:r>
              <a:rPr lang="en-US" sz="2000" b="1" dirty="0" smtClean="0">
                <a:latin typeface="Georgia" panose="02040502050405020303" pitchFamily="18" charset="0"/>
              </a:rPr>
              <a:t>Located in the City of Los Angeles approximately two miles south of the Central Business district</a:t>
            </a:r>
          </a:p>
          <a:p>
            <a:pPr fontAlgn="auto">
              <a:spcAft>
                <a:spcPts val="0"/>
              </a:spcAft>
              <a:buClrTx/>
            </a:pPr>
            <a:endParaRPr lang="en-US" sz="2000" b="1" dirty="0"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r>
              <a:rPr lang="en-US" sz="2000" b="1" dirty="0" smtClean="0">
                <a:latin typeface="Georgia" panose="02040502050405020303" pitchFamily="18" charset="0"/>
              </a:rPr>
              <a:t>Website: college.lattc.edu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617606679"/>
              </p:ext>
            </p:extLst>
          </p:nvPr>
        </p:nvGraphicFramePr>
        <p:xfrm>
          <a:off x="0" y="1484784"/>
          <a:ext cx="9144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326" y="6211669"/>
            <a:ext cx="8316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Enrollment decreased after 1975 and has been on a slight increase since 2006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4140032785"/>
              </p:ext>
            </p:extLst>
          </p:nvPr>
        </p:nvGraphicFramePr>
        <p:xfrm>
          <a:off x="0" y="1556792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530" y="6211669"/>
            <a:ext cx="8561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Enrollment of age groups 20-24, 25-34 and 35+ have increased since 2004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6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424764"/>
              </p:ext>
            </p:extLst>
          </p:nvPr>
        </p:nvGraphicFramePr>
        <p:xfrm>
          <a:off x="0" y="1556792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237312"/>
            <a:ext cx="8460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Between 1995 to 2010, a majority of students were U.S. citizens and the number of permanent residents declined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8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403052"/>
              </p:ext>
            </p:extLst>
          </p:nvPr>
        </p:nvGraphicFramePr>
        <p:xfrm>
          <a:off x="-6156" y="1484784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27" y="6211669"/>
            <a:ext cx="8569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Since 1972, the number of Hispanics has greatly increased while the number of Blacks has decreased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8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833018"/>
              </p:ext>
            </p:extLst>
          </p:nvPr>
        </p:nvGraphicFramePr>
        <p:xfrm>
          <a:off x="13567" y="1484784"/>
          <a:ext cx="91440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124" y="6358896"/>
            <a:ext cx="8174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females at LATTC has increased since 1972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028026"/>
              </p:ext>
            </p:extLst>
          </p:nvPr>
        </p:nvGraphicFramePr>
        <p:xfrm>
          <a:off x="0" y="1556791"/>
          <a:ext cx="9144000" cy="4928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924" y="6485621"/>
            <a:ext cx="856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Spanish speakers has decreased since 2000 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8" name="Object 8"/>
          <p:cNvGraphicFramePr/>
          <p:nvPr>
            <p:extLst>
              <p:ext uri="{D42A27DB-BD31-4B8C-83A1-F6EECF244321}">
                <p14:modId xmlns:p14="http://schemas.microsoft.com/office/powerpoint/2010/main" val="905391403"/>
              </p:ext>
            </p:extLst>
          </p:nvPr>
        </p:nvGraphicFramePr>
        <p:xfrm>
          <a:off x="-30515" y="1772816"/>
          <a:ext cx="91440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27137" y="148095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Georgia" panose="02040502050405020303" pitchFamily="18" charset="0"/>
              </a:rPr>
              <a:t># Enrolled by </a:t>
            </a:r>
            <a:r>
              <a:rPr lang="en-US" b="1" dirty="0">
                <a:latin typeface="Georgia" panose="02040502050405020303" pitchFamily="18" charset="0"/>
              </a:rPr>
              <a:t>Educational </a:t>
            </a:r>
            <a:r>
              <a:rPr lang="en-US" b="1" dirty="0" smtClean="0">
                <a:latin typeface="Georgia" panose="02040502050405020303" pitchFamily="18" charset="0"/>
              </a:rPr>
              <a:t>Attainment: Fall 2000 - 2010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665" y="6102514"/>
            <a:ext cx="8246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U.S. high school graduates are the majority of students at LATTC and have increased since 2006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11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1617950"/>
              </p:ext>
            </p:extLst>
          </p:nvPr>
        </p:nvGraphicFramePr>
        <p:xfrm>
          <a:off x="163513" y="1418647"/>
          <a:ext cx="8839200" cy="4793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964" y="6211669"/>
            <a:ext cx="871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students who have a vocational goal has declined since 2000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517290831"/>
              </p:ext>
            </p:extLst>
          </p:nvPr>
        </p:nvGraphicFramePr>
        <p:xfrm>
          <a:off x="-9680" y="1484784"/>
          <a:ext cx="904617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3513" y="6381328"/>
            <a:ext cx="831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From 1981 to 2010, more students transferred to a CSU than a UC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1231501"/>
              </p:ext>
            </p:extLst>
          </p:nvPr>
        </p:nvGraphicFramePr>
        <p:xfrm>
          <a:off x="163513" y="1484784"/>
          <a:ext cx="8613775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211669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In 2007, Hispanics were the largest ethnic group to transfer to both a UC and a CSU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317057021"/>
              </p:ext>
            </p:extLst>
          </p:nvPr>
        </p:nvGraphicFramePr>
        <p:xfrm>
          <a:off x="179938" y="1556792"/>
          <a:ext cx="871254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436436"/>
            <a:ext cx="846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Approximately 88% of full-time students received financial aid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7776" y="1499294"/>
            <a:ext cx="4411960" cy="535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1962</TotalTime>
  <Words>368</Words>
  <Application>Microsoft Office PowerPoint</Application>
  <PresentationFormat>On-screen Show (4:3)</PresentationFormat>
  <Paragraphs>100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Los Angeles Trade Technical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252</cp:revision>
  <dcterms:created xsi:type="dcterms:W3CDTF">2011-01-13T18:02:50Z</dcterms:created>
  <dcterms:modified xsi:type="dcterms:W3CDTF">2013-12-02T19:32:18Z</dcterms:modified>
</cp:coreProperties>
</file>