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86" r:id="rId1"/>
  </p:sldMasterIdLst>
  <p:notesMasterIdLst>
    <p:notesMasterId r:id="rId18"/>
  </p:notesMasterIdLst>
  <p:sldIdLst>
    <p:sldId id="258" r:id="rId2"/>
    <p:sldId id="275" r:id="rId3"/>
    <p:sldId id="277" r:id="rId4"/>
    <p:sldId id="278" r:id="rId5"/>
    <p:sldId id="279" r:id="rId6"/>
    <p:sldId id="283" r:id="rId7"/>
    <p:sldId id="294" r:id="rId8"/>
    <p:sldId id="295" r:id="rId9"/>
    <p:sldId id="296" r:id="rId10"/>
    <p:sldId id="308" r:id="rId11"/>
    <p:sldId id="285" r:id="rId12"/>
    <p:sldId id="286" r:id="rId13"/>
    <p:sldId id="287" r:id="rId14"/>
    <p:sldId id="309" r:id="rId15"/>
    <p:sldId id="290" r:id="rId16"/>
    <p:sldId id="291" r:id="rId17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5pPr>
    <a:lvl6pPr marL="22860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6pPr>
    <a:lvl7pPr marL="27432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7pPr>
    <a:lvl8pPr marL="32004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8pPr>
    <a:lvl9pPr marL="36576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CC00"/>
    <a:srgbClr val="FF0000"/>
    <a:srgbClr val="009900"/>
    <a:srgbClr val="0099FF"/>
    <a:srgbClr val="A9A9A9"/>
    <a:srgbClr val="C0C0C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2" autoAdjust="0"/>
    <p:restoredTop sz="95192" autoAdjust="0"/>
  </p:normalViewPr>
  <p:slideViewPr>
    <p:cSldViewPr>
      <p:cViewPr>
        <p:scale>
          <a:sx n="90" d="100"/>
          <a:sy n="90" d="100"/>
        </p:scale>
        <p:origin x="-2244" y="-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Pierc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1800" b="1" i="0" u="none" strike="noStrike" baseline="0" dirty="0" smtClean="0">
                <a:latin typeface="Georgia" panose="02040502050405020303" pitchFamily="18" charset="0"/>
              </a:rPr>
              <a:t># Enrolled: Fall 1949 - 2009</a:t>
            </a:r>
            <a:endParaRPr lang="en-US" sz="1800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marker>
            <c:symbol val="none"/>
          </c:marker>
          <c:dLbls>
            <c:dLbl>
              <c:idx val="3"/>
              <c:layout>
                <c:manualLayout>
                  <c:x val="1.38888888888889E-3"/>
                  <c:y val="-1.6431924882629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38888888888889E-3"/>
                  <c:y val="-2.8169014084507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4.1666666666666718E-3"/>
                  <c:y val="-3.75586854460094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1.38888888888889E-3"/>
                  <c:y val="5.1643007652212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38888888888889E-3"/>
                  <c:y val="-9.38967136150230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1.0185067526416108E-16"/>
                  <c:y val="1.4084507042253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1.0185067526416108E-16"/>
                  <c:y val="-4.69483568075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1.38888888888889E-3"/>
                  <c:y val="-3.75586854460094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0"/>
                  <c:y val="-1.6431924882629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Sheet1!$A$2:$A$22</c:f>
              <c:numCache>
                <c:formatCode>General</c:formatCode>
                <c:ptCount val="21"/>
                <c:pt idx="0">
                  <c:v>1949</c:v>
                </c:pt>
                <c:pt idx="1">
                  <c:v>1960</c:v>
                </c:pt>
                <c:pt idx="2">
                  <c:v>1967</c:v>
                </c:pt>
                <c:pt idx="3">
                  <c:v>1969</c:v>
                </c:pt>
                <c:pt idx="4">
                  <c:v>1975</c:v>
                </c:pt>
                <c:pt idx="5">
                  <c:v>1980</c:v>
                </c:pt>
                <c:pt idx="6">
                  <c:v>1985</c:v>
                </c:pt>
                <c:pt idx="7">
                  <c:v>1990</c:v>
                </c:pt>
                <c:pt idx="8">
                  <c:v>1995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</c:numCache>
            </c:numRef>
          </c:cat>
          <c:val>
            <c:numRef>
              <c:f>Sheet1!$B$2:$B$22</c:f>
              <c:numCache>
                <c:formatCode>#,##0</c:formatCode>
                <c:ptCount val="21"/>
                <c:pt idx="0" formatCode="General">
                  <c:v>438</c:v>
                </c:pt>
                <c:pt idx="1">
                  <c:v>9497</c:v>
                </c:pt>
                <c:pt idx="2">
                  <c:v>16258</c:v>
                </c:pt>
                <c:pt idx="3">
                  <c:v>17028</c:v>
                </c:pt>
                <c:pt idx="4">
                  <c:v>24167</c:v>
                </c:pt>
                <c:pt idx="5">
                  <c:v>22470</c:v>
                </c:pt>
                <c:pt idx="6">
                  <c:v>16284</c:v>
                </c:pt>
                <c:pt idx="7">
                  <c:v>17934</c:v>
                </c:pt>
                <c:pt idx="8">
                  <c:v>15450</c:v>
                </c:pt>
                <c:pt idx="9">
                  <c:v>15666</c:v>
                </c:pt>
                <c:pt idx="10">
                  <c:v>17803</c:v>
                </c:pt>
                <c:pt idx="11">
                  <c:v>18487</c:v>
                </c:pt>
                <c:pt idx="12">
                  <c:v>19275</c:v>
                </c:pt>
                <c:pt idx="13">
                  <c:v>17865</c:v>
                </c:pt>
                <c:pt idx="14">
                  <c:v>16920</c:v>
                </c:pt>
                <c:pt idx="15">
                  <c:v>16111</c:v>
                </c:pt>
                <c:pt idx="16">
                  <c:v>16376</c:v>
                </c:pt>
                <c:pt idx="17">
                  <c:v>17275</c:v>
                </c:pt>
                <c:pt idx="18">
                  <c:v>18436</c:v>
                </c:pt>
                <c:pt idx="19">
                  <c:v>19192</c:v>
                </c:pt>
                <c:pt idx="20">
                  <c:v>19888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0862720"/>
        <c:axId val="117981184"/>
      </c:lineChart>
      <c:catAx>
        <c:axId val="9086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7981184"/>
        <c:crosses val="autoZero"/>
        <c:auto val="1"/>
        <c:lblAlgn val="ctr"/>
        <c:lblOffset val="100"/>
        <c:noMultiLvlLbl val="0"/>
      </c:catAx>
      <c:valAx>
        <c:axId val="11798118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08627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1800" b="1" i="0" u="none" strike="noStrike" baseline="0" dirty="0" smtClean="0">
                <a:latin typeface="Georgia" panose="02040502050405020303" pitchFamily="18" charset="0"/>
              </a:rPr>
              <a:t># Enrolled by Age: Fall 2000 - 2010</a:t>
            </a:r>
            <a:endParaRPr lang="en-US" sz="1800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7657480314960692E-2"/>
          <c:y val="8.3634259259259852E-2"/>
          <c:w val="0.88746052055992786"/>
          <c:h val="0.7627236439195131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Concurrent High School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Sheet1!$B$2:$B$12</c:f>
              <c:numCache>
                <c:formatCode>#,##0</c:formatCode>
                <c:ptCount val="11"/>
                <c:pt idx="0">
                  <c:v>1300</c:v>
                </c:pt>
                <c:pt idx="1">
                  <c:v>1502</c:v>
                </c:pt>
                <c:pt idx="2">
                  <c:v>1576</c:v>
                </c:pt>
                <c:pt idx="3">
                  <c:v>1191</c:v>
                </c:pt>
                <c:pt idx="4" formatCode="General">
                  <c:v>965</c:v>
                </c:pt>
                <c:pt idx="5">
                  <c:v>1030</c:v>
                </c:pt>
                <c:pt idx="6">
                  <c:v>1290</c:v>
                </c:pt>
                <c:pt idx="7">
                  <c:v>1431</c:v>
                </c:pt>
                <c:pt idx="8">
                  <c:v>1605</c:v>
                </c:pt>
                <c:pt idx="9">
                  <c:v>1365</c:v>
                </c:pt>
                <c:pt idx="10">
                  <c:v>1146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Under 20</c:v>
                </c:pt>
              </c:strCache>
            </c:strRef>
          </c:tx>
          <c:marker>
            <c:symbol val="none"/>
          </c:marker>
          <c:dLbls>
            <c:dLbl>
              <c:idx val="5"/>
              <c:layout>
                <c:manualLayout>
                  <c:x val="1.3888888888889002E-3"/>
                  <c:y val="2.08333333333334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7777777777778009E-3"/>
                  <c:y val="6.94444444444446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3888888888889002E-3"/>
                  <c:y val="-1.62037037037036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Sheet1!$C$2:$C$12</c:f>
              <c:numCache>
                <c:formatCode>#,##0</c:formatCode>
                <c:ptCount val="11"/>
                <c:pt idx="0">
                  <c:v>2950</c:v>
                </c:pt>
                <c:pt idx="1">
                  <c:v>2923</c:v>
                </c:pt>
                <c:pt idx="2">
                  <c:v>3063</c:v>
                </c:pt>
                <c:pt idx="3">
                  <c:v>3074</c:v>
                </c:pt>
                <c:pt idx="4">
                  <c:v>3159</c:v>
                </c:pt>
                <c:pt idx="5">
                  <c:v>3312</c:v>
                </c:pt>
                <c:pt idx="6">
                  <c:v>3328</c:v>
                </c:pt>
                <c:pt idx="7">
                  <c:v>3428</c:v>
                </c:pt>
                <c:pt idx="8">
                  <c:v>3591</c:v>
                </c:pt>
                <c:pt idx="9">
                  <c:v>3997</c:v>
                </c:pt>
                <c:pt idx="10">
                  <c:v>4073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20-24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Sheet1!$D$2:$D$12</c:f>
              <c:numCache>
                <c:formatCode>#,##0</c:formatCode>
                <c:ptCount val="11"/>
                <c:pt idx="0">
                  <c:v>5106.2172963896046</c:v>
                </c:pt>
                <c:pt idx="1">
                  <c:v>5482.3936339231914</c:v>
                </c:pt>
                <c:pt idx="2">
                  <c:v>5842.9372894532344</c:v>
                </c:pt>
                <c:pt idx="3">
                  <c:v>5672.5295408507918</c:v>
                </c:pt>
                <c:pt idx="4">
                  <c:v>5403.8975099242116</c:v>
                </c:pt>
                <c:pt idx="5">
                  <c:v>5034.6875</c:v>
                </c:pt>
                <c:pt idx="6">
                  <c:v>4808.9922366893088</c:v>
                </c:pt>
                <c:pt idx="7">
                  <c:v>5189.0799882800966</c:v>
                </c:pt>
                <c:pt idx="8">
                  <c:v>5613.1139962001271</c:v>
                </c:pt>
                <c:pt idx="9">
                  <c:v>5916.2204660174548</c:v>
                </c:pt>
                <c:pt idx="10">
                  <c:v>6355.9484892518922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25-34</c:v>
                </c:pt>
              </c:strCache>
            </c:strRef>
          </c:tx>
          <c:marker>
            <c:symbol val="none"/>
          </c:marker>
          <c:dLbls>
            <c:dLbl>
              <c:idx val="1"/>
              <c:layout>
                <c:manualLayout>
                  <c:x val="0"/>
                  <c:y val="-1.8518518518518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3888888888889002E-3"/>
                  <c:y val="-1.8518518518518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7777777777778009E-3"/>
                  <c:y val="-1.3888888888888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1.3888888888888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Sheet1!$E$2:$E$12</c:f>
              <c:numCache>
                <c:formatCode>#,##0</c:formatCode>
                <c:ptCount val="11"/>
                <c:pt idx="0">
                  <c:v>4422.5980408620208</c:v>
                </c:pt>
                <c:pt idx="1">
                  <c:v>4343.984166986249</c:v>
                </c:pt>
                <c:pt idx="2">
                  <c:v>4470.3614926146838</c:v>
                </c:pt>
                <c:pt idx="3">
                  <c:v>4134.5231262660454</c:v>
                </c:pt>
                <c:pt idx="4">
                  <c:v>3817.329483940815</c:v>
                </c:pt>
                <c:pt idx="5">
                  <c:v>3449.4481799797782</c:v>
                </c:pt>
                <c:pt idx="6">
                  <c:v>3496.6298673513047</c:v>
                </c:pt>
                <c:pt idx="7">
                  <c:v>3741.4825666569</c:v>
                </c:pt>
                <c:pt idx="8">
                  <c:v>4021.3208781929488</c:v>
                </c:pt>
                <c:pt idx="9">
                  <c:v>4246.8403609850611</c:v>
                </c:pt>
                <c:pt idx="10">
                  <c:v>4527.2928796913538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35 and Over</c:v>
                </c:pt>
              </c:strCache>
            </c:strRef>
          </c:tx>
          <c:marker>
            <c:symbol val="none"/>
          </c:marker>
          <c:dLbls>
            <c:dLbl>
              <c:idx val="1"/>
              <c:layout>
                <c:manualLayout>
                  <c:x val="0"/>
                  <c:y val="-2.31481481481476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1.3888888888888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3888888888889002E-3"/>
                  <c:y val="9.25925925925932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Sheet1!$F$2:$F$12</c:f>
              <c:numCache>
                <c:formatCode>#,##0</c:formatCode>
                <c:ptCount val="11"/>
                <c:pt idx="0">
                  <c:v>4023.9862300587738</c:v>
                </c:pt>
                <c:pt idx="1">
                  <c:v>4235.6124472689444</c:v>
                </c:pt>
                <c:pt idx="2">
                  <c:v>4322.5149002332209</c:v>
                </c:pt>
                <c:pt idx="3">
                  <c:v>3792.7439230249829</c:v>
                </c:pt>
                <c:pt idx="4">
                  <c:v>3575.1208949837587</c:v>
                </c:pt>
                <c:pt idx="5">
                  <c:v>3284.5099848331652</c:v>
                </c:pt>
                <c:pt idx="6">
                  <c:v>3451.5831041017168</c:v>
                </c:pt>
                <c:pt idx="7">
                  <c:v>3485.3691766774259</c:v>
                </c:pt>
                <c:pt idx="8">
                  <c:v>3604.8860037998729</c:v>
                </c:pt>
                <c:pt idx="9">
                  <c:v>3666.5693162698212</c:v>
                </c:pt>
                <c:pt idx="10">
                  <c:v>3785.8652102019437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6480256"/>
        <c:axId val="96518912"/>
      </c:lineChart>
      <c:catAx>
        <c:axId val="9648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6518912"/>
        <c:crosses val="autoZero"/>
        <c:auto val="1"/>
        <c:lblAlgn val="ctr"/>
        <c:lblOffset val="100"/>
        <c:noMultiLvlLbl val="0"/>
      </c:catAx>
      <c:valAx>
        <c:axId val="96518912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6480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0.90357848498104187"/>
          <c:w val="0.999881999125109"/>
          <c:h val="9.4150991542724188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% Enrolled by Citizenship: Fall 1995 - 2010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19929175990280729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075798337707786"/>
          <c:y val="8.1610313416705271E-2"/>
          <c:w val="0.88924201662292202"/>
          <c:h val="0.7655650257958860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U.S. Citizens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76.099999999999994</c:v>
                </c:pt>
                <c:pt idx="1">
                  <c:v>78.2</c:v>
                </c:pt>
                <c:pt idx="2">
                  <c:v>75.400000000000006</c:v>
                </c:pt>
                <c:pt idx="3">
                  <c:v>77.900000000000006</c:v>
                </c:pt>
                <c:pt idx="4">
                  <c:v>79.599999999999994</c:v>
                </c:pt>
                <c:pt idx="5">
                  <c:v>79.599999999999994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Permanent Residents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Sheet1!$C$2:$C$7</c:f>
              <c:numCache>
                <c:formatCode>0.0</c:formatCode>
                <c:ptCount val="6"/>
                <c:pt idx="0" formatCode="General">
                  <c:v>18.600000000000001</c:v>
                </c:pt>
                <c:pt idx="1">
                  <c:v>18</c:v>
                </c:pt>
                <c:pt idx="2" formatCode="General">
                  <c:v>16.8</c:v>
                </c:pt>
                <c:pt idx="3" formatCode="General">
                  <c:v>13.8</c:v>
                </c:pt>
                <c:pt idx="4">
                  <c:v>13</c:v>
                </c:pt>
                <c:pt idx="5" formatCode="General">
                  <c:v>13.6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International Students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1.8055555555555609E-2"/>
                  <c:y val="2.45098039215686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916666666666670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055555555555561E-2"/>
                  <c:y val="4.90196078431378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3611111111111204E-2"/>
                  <c:y val="-2.45098039215686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 formatCode="0.0">
                  <c:v>1</c:v>
                </c:pt>
                <c:pt idx="1">
                  <c:v>0.8</c:v>
                </c:pt>
                <c:pt idx="2">
                  <c:v>0.60000000000000109</c:v>
                </c:pt>
                <c:pt idx="3">
                  <c:v>0.60000000000000109</c:v>
                </c:pt>
                <c:pt idx="4">
                  <c:v>0.60000000000000109</c:v>
                </c:pt>
                <c:pt idx="5">
                  <c:v>0.5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AB 540 Students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2.3611111111111204E-2"/>
                  <c:y val="-7.63760228500849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0833333333333402E-2"/>
                  <c:y val="-2.45098039215686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7777777777778005E-2"/>
                  <c:y val="-7.35294117647058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4999999999999904E-2"/>
                  <c:y val="-4.90196078431377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2">
                  <c:v>2.5</c:v>
                </c:pt>
                <c:pt idx="3">
                  <c:v>3.1</c:v>
                </c:pt>
                <c:pt idx="4">
                  <c:v>3.1</c:v>
                </c:pt>
                <c:pt idx="5">
                  <c:v>2.9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Other Students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-2.4837429362553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2.0227908738140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7777777777778108E-3"/>
                  <c:y val="-2.6735258967082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3888888888889002E-3"/>
                  <c:y val="-2.6352427370688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2.32756102239252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2.1759038396277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Sheet1!$F$2:$F$7</c:f>
              <c:numCache>
                <c:formatCode>0.0</c:formatCode>
                <c:ptCount val="6"/>
                <c:pt idx="0" formatCode="General">
                  <c:v>4.2</c:v>
                </c:pt>
                <c:pt idx="1">
                  <c:v>3</c:v>
                </c:pt>
                <c:pt idx="2" formatCode="General">
                  <c:v>4.7</c:v>
                </c:pt>
                <c:pt idx="3" formatCode="General">
                  <c:v>4.5999999999999996</c:v>
                </c:pt>
                <c:pt idx="4" formatCode="General">
                  <c:v>3.8</c:v>
                </c:pt>
                <c:pt idx="5" formatCode="General">
                  <c:v>3.4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32539776"/>
        <c:axId val="32541312"/>
      </c:barChart>
      <c:catAx>
        <c:axId val="3253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2541312"/>
        <c:crosses val="autoZero"/>
        <c:auto val="1"/>
        <c:lblAlgn val="ctr"/>
        <c:lblOffset val="100"/>
        <c:noMultiLvlLbl val="0"/>
      </c:catAx>
      <c:valAx>
        <c:axId val="32541312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25397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310927914664429E-3"/>
          <c:y val="0.9294471249226276"/>
          <c:w val="0.99868908573928195"/>
          <c:h val="7.0552875077372373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% Enrolled by Ethnicity: Fall 1972 - 2010</a:t>
            </a:r>
            <a:endParaRPr lang="en-US" sz="1800" dirty="0">
              <a:effectLst/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Asian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1.5</c:v>
                </c:pt>
                <c:pt idx="1">
                  <c:v>8.4</c:v>
                </c:pt>
                <c:pt idx="2">
                  <c:v>13.8</c:v>
                </c:pt>
                <c:pt idx="3">
                  <c:v>13.2</c:v>
                </c:pt>
                <c:pt idx="4" formatCode="0.0">
                  <c:v>13</c:v>
                </c:pt>
                <c:pt idx="5">
                  <c:v>12.1</c:v>
                </c:pt>
                <c:pt idx="6">
                  <c:v>11.5</c:v>
                </c:pt>
                <c:pt idx="7">
                  <c:v>11.8</c:v>
                </c:pt>
                <c:pt idx="8">
                  <c:v>11.5</c:v>
                </c:pt>
                <c:pt idx="9">
                  <c:v>11.8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Black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 formatCode="0.0">
                  <c:v>3</c:v>
                </c:pt>
                <c:pt idx="1">
                  <c:v>6.8</c:v>
                </c:pt>
                <c:pt idx="2">
                  <c:v>7.2</c:v>
                </c:pt>
                <c:pt idx="3">
                  <c:v>7.4</c:v>
                </c:pt>
                <c:pt idx="4">
                  <c:v>6.9</c:v>
                </c:pt>
                <c:pt idx="5">
                  <c:v>6.8</c:v>
                </c:pt>
                <c:pt idx="6">
                  <c:v>6.6</c:v>
                </c:pt>
                <c:pt idx="7">
                  <c:v>6.6</c:v>
                </c:pt>
                <c:pt idx="8" formatCode="0.0">
                  <c:v>7</c:v>
                </c:pt>
                <c:pt idx="9" formatCode="0.0">
                  <c:v>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7.2</c:v>
                </c:pt>
                <c:pt idx="1">
                  <c:v>13.3</c:v>
                </c:pt>
                <c:pt idx="2">
                  <c:v>22.9</c:v>
                </c:pt>
                <c:pt idx="3" formatCode="0.0">
                  <c:v>40</c:v>
                </c:pt>
                <c:pt idx="4" formatCode="0.0">
                  <c:v>40</c:v>
                </c:pt>
                <c:pt idx="5">
                  <c:v>41.3</c:v>
                </c:pt>
                <c:pt idx="6">
                  <c:v>42.9</c:v>
                </c:pt>
                <c:pt idx="7">
                  <c:v>44.4</c:v>
                </c:pt>
                <c:pt idx="8">
                  <c:v>44.1</c:v>
                </c:pt>
                <c:pt idx="9">
                  <c:v>44.2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86.1</c:v>
                </c:pt>
                <c:pt idx="1">
                  <c:v>66.900000000000006</c:v>
                </c:pt>
                <c:pt idx="2">
                  <c:v>53.2</c:v>
                </c:pt>
                <c:pt idx="3">
                  <c:v>35.200000000000003</c:v>
                </c:pt>
                <c:pt idx="4">
                  <c:v>34.799999999999997</c:v>
                </c:pt>
                <c:pt idx="5">
                  <c:v>34.299999999999997</c:v>
                </c:pt>
                <c:pt idx="6">
                  <c:v>33.4</c:v>
                </c:pt>
                <c:pt idx="7">
                  <c:v>32.299999999999997</c:v>
                </c:pt>
                <c:pt idx="8">
                  <c:v>33.6</c:v>
                </c:pt>
                <c:pt idx="9">
                  <c:v>34.200000000000003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32614656"/>
        <c:axId val="32624640"/>
      </c:barChart>
      <c:catAx>
        <c:axId val="3261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2624640"/>
        <c:crosses val="autoZero"/>
        <c:auto val="1"/>
        <c:lblAlgn val="ctr"/>
        <c:lblOffset val="100"/>
        <c:noMultiLvlLbl val="0"/>
      </c:catAx>
      <c:valAx>
        <c:axId val="3262464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261465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% Enrolled by Gender: Fall 1972 - 2010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Sheet1!$B$2:$B$11</c:f>
              <c:numCache>
                <c:formatCode>0.0_)</c:formatCode>
                <c:ptCount val="10"/>
                <c:pt idx="0">
                  <c:v>47.4</c:v>
                </c:pt>
                <c:pt idx="1">
                  <c:v>57.7</c:v>
                </c:pt>
                <c:pt idx="2">
                  <c:v>56.3</c:v>
                </c:pt>
                <c:pt idx="3">
                  <c:v>58.7</c:v>
                </c:pt>
                <c:pt idx="4">
                  <c:v>60</c:v>
                </c:pt>
                <c:pt idx="5">
                  <c:v>60.2</c:v>
                </c:pt>
                <c:pt idx="6">
                  <c:v>59.7</c:v>
                </c:pt>
                <c:pt idx="7">
                  <c:v>60</c:v>
                </c:pt>
                <c:pt idx="8">
                  <c:v>58.1</c:v>
                </c:pt>
                <c:pt idx="9">
                  <c:v>57.8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52.6</c:v>
                </c:pt>
                <c:pt idx="1">
                  <c:v>42.3</c:v>
                </c:pt>
                <c:pt idx="2">
                  <c:v>43.7</c:v>
                </c:pt>
                <c:pt idx="3">
                  <c:v>41.3</c:v>
                </c:pt>
                <c:pt idx="4" formatCode="0.0">
                  <c:v>40</c:v>
                </c:pt>
                <c:pt idx="5">
                  <c:v>39.799999999999997</c:v>
                </c:pt>
                <c:pt idx="6">
                  <c:v>40.299999999999997</c:v>
                </c:pt>
                <c:pt idx="7" formatCode="0.0">
                  <c:v>40</c:v>
                </c:pt>
                <c:pt idx="8">
                  <c:v>41.9</c:v>
                </c:pt>
                <c:pt idx="9">
                  <c:v>42.2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33236096"/>
        <c:axId val="33237632"/>
      </c:barChart>
      <c:catAx>
        <c:axId val="3323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3237632"/>
        <c:crosses val="autoZero"/>
        <c:auto val="1"/>
        <c:lblAlgn val="ctr"/>
        <c:lblOffset val="100"/>
        <c:noMultiLvlLbl val="0"/>
      </c:catAx>
      <c:valAx>
        <c:axId val="33237632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323609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%</a:t>
            </a:r>
            <a:r>
              <a:rPr lang="en-US" sz="1800" b="1" baseline="0" dirty="0" smtClean="0">
                <a:effectLst/>
                <a:latin typeface="Georgia" panose="02040502050405020303" pitchFamily="18" charset="0"/>
              </a:rPr>
              <a:t> Enrolled</a:t>
            </a:r>
            <a:r>
              <a:rPr lang="en-US" sz="1800" b="1" dirty="0" smtClean="0">
                <a:effectLst/>
                <a:latin typeface="Georgia" panose="02040502050405020303" pitchFamily="18" charset="0"/>
              </a:rPr>
              <a:t> by Home Language: Fall 1993 - 2010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English Speakers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1993</c:v>
                </c:pt>
                <c:pt idx="1">
                  <c:v>2000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67.3</c:v>
                </c:pt>
                <c:pt idx="1">
                  <c:v>64.099999999999994</c:v>
                </c:pt>
                <c:pt idx="2">
                  <c:v>65.599999999999994</c:v>
                </c:pt>
                <c:pt idx="3">
                  <c:v>68.3</c:v>
                </c:pt>
                <c:pt idx="4">
                  <c:v>69.900000000000006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Armenian Speakers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1993</c:v>
                </c:pt>
                <c:pt idx="1">
                  <c:v>2000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Sheet1!$C$2:$C$6</c:f>
              <c:numCache>
                <c:formatCode>0.0</c:formatCode>
                <c:ptCount val="5"/>
                <c:pt idx="0" formatCode="General">
                  <c:v>4.5</c:v>
                </c:pt>
                <c:pt idx="1">
                  <c:v>7</c:v>
                </c:pt>
                <c:pt idx="2" formatCode="General">
                  <c:v>9.7000000000000011</c:v>
                </c:pt>
                <c:pt idx="3" formatCode="General">
                  <c:v>9.6</c:v>
                </c:pt>
                <c:pt idx="4" formatCode="General">
                  <c:v>9.7000000000000011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Spanish Speakers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1993</c:v>
                </c:pt>
                <c:pt idx="1">
                  <c:v>2000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Sheet1!$D$2:$D$6</c:f>
              <c:numCache>
                <c:formatCode>0.0_)</c:formatCode>
                <c:ptCount val="5"/>
                <c:pt idx="0">
                  <c:v>12.307324650495868</c:v>
                </c:pt>
                <c:pt idx="1">
                  <c:v>16.310145724498256</c:v>
                </c:pt>
                <c:pt idx="2">
                  <c:v>14.79271190916293</c:v>
                </c:pt>
                <c:pt idx="3">
                  <c:v>13.100881888158231</c:v>
                </c:pt>
                <c:pt idx="4">
                  <c:v>11.607008383955018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 Language Speakers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1993</c:v>
                </c:pt>
                <c:pt idx="1">
                  <c:v>2000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Sheet1!$E$2:$E$6</c:f>
              <c:numCache>
                <c:formatCode>0.0_)</c:formatCode>
                <c:ptCount val="5"/>
                <c:pt idx="0">
                  <c:v>15.9</c:v>
                </c:pt>
                <c:pt idx="1">
                  <c:v>12.6</c:v>
                </c:pt>
                <c:pt idx="2">
                  <c:v>10</c:v>
                </c:pt>
                <c:pt idx="3">
                  <c:v>9</c:v>
                </c:pt>
                <c:pt idx="4">
                  <c:v>8.8000000000000007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33487872"/>
        <c:axId val="33616640"/>
      </c:barChart>
      <c:catAx>
        <c:axId val="3348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3616640"/>
        <c:crosses val="autoZero"/>
        <c:auto val="1"/>
        <c:lblAlgn val="ctr"/>
        <c:lblOffset val="100"/>
        <c:noMultiLvlLbl val="0"/>
      </c:catAx>
      <c:valAx>
        <c:axId val="3361664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34878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2077865266841644E-4"/>
          <c:y val="0.89585306218180338"/>
          <c:w val="0.99947922134733191"/>
          <c:h val="8.6356806915633716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 dirty="0" smtClean="0">
                <a:effectLst/>
                <a:latin typeface="Georgia" panose="02040502050405020303" pitchFamily="18" charset="0"/>
              </a:rPr>
              <a:t># Enrolled by Educational Attainment: Fall </a:t>
            </a:r>
            <a:r>
              <a:rPr lang="en-US" sz="1800" b="1" dirty="0" smtClean="0">
                <a:effectLst/>
                <a:latin typeface="Georgia" panose="02040502050405020303" pitchFamily="18" charset="0"/>
              </a:rPr>
              <a:t>1990 </a:t>
            </a:r>
            <a:r>
              <a:rPr lang="en-US" sz="1800" b="1" i="0" baseline="0" dirty="0" smtClean="0">
                <a:effectLst/>
                <a:latin typeface="Georgia" panose="02040502050405020303" pitchFamily="18" charset="0"/>
              </a:rPr>
              <a:t>- 2010</a:t>
            </a:r>
            <a:endParaRPr lang="en-US" sz="1800" dirty="0">
              <a:effectLst/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13821183289588801"/>
          <c:y val="3.240740740740740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744914698162802"/>
          <c:y val="9.7685185185185222E-2"/>
          <c:w val="0.63453696412948402"/>
          <c:h val="0.8042282735491421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 High School Graduate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Sheet1!$B$2:$B$12</c:f>
              <c:numCache>
                <c:formatCode>#,##0_);\(#,##0\)</c:formatCode>
                <c:ptCount val="11"/>
                <c:pt idx="0">
                  <c:v>11418.640271877672</c:v>
                </c:pt>
                <c:pt idx="1">
                  <c:v>9817.145468790819</c:v>
                </c:pt>
                <c:pt idx="2">
                  <c:v>10414.910401531812</c:v>
                </c:pt>
                <c:pt idx="3">
                  <c:v>10654.12038192372</c:v>
                </c:pt>
                <c:pt idx="4">
                  <c:v>11266.655823878407</c:v>
                </c:pt>
                <c:pt idx="5">
                  <c:v>10842.81484804307</c:v>
                </c:pt>
                <c:pt idx="6">
                  <c:v>10415.542667771351</c:v>
                </c:pt>
                <c:pt idx="7">
                  <c:v>10075.45022471218</c:v>
                </c:pt>
                <c:pt idx="8">
                  <c:v>11308.518839466888</c:v>
                </c:pt>
                <c:pt idx="9">
                  <c:v>12005.918080264779</c:v>
                </c:pt>
                <c:pt idx="10">
                  <c:v>12845.605074687917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Foreign High School Graduate</c:v>
                </c:pt>
              </c:strCache>
            </c:strRef>
          </c:tx>
          <c:marker>
            <c:symbol val="none"/>
          </c:marker>
          <c:dLbls>
            <c:dLbl>
              <c:idx val="0"/>
              <c:delete val="1"/>
            </c:dLbl>
            <c:dLbl>
              <c:idx val="1"/>
              <c:layout>
                <c:manualLayout>
                  <c:x val="0"/>
                  <c:y val="-2.31481481481480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1.62037037037036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1.3888888888888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9.25925925925927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4.62962962962955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5.5555555555555506E-3"/>
                  <c:y val="-6.94444444444437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Sheet1!$C$2:$C$12</c:f>
              <c:numCache>
                <c:formatCode>#,##0_);\(#,##0\)</c:formatCode>
                <c:ptCount val="11"/>
                <c:pt idx="0">
                  <c:v>1710.6120645709418</c:v>
                </c:pt>
                <c:pt idx="1">
                  <c:v>2431.085139723165</c:v>
                </c:pt>
                <c:pt idx="2">
                  <c:v>2275.8804978318412</c:v>
                </c:pt>
                <c:pt idx="3">
                  <c:v>2348.8609558943222</c:v>
                </c:pt>
                <c:pt idx="4">
                  <c:v>2412.6353179972989</c:v>
                </c:pt>
                <c:pt idx="5">
                  <c:v>2249.9041157339911</c:v>
                </c:pt>
                <c:pt idx="6">
                  <c:v>2061.6806722689057</c:v>
                </c:pt>
                <c:pt idx="7">
                  <c:v>1876.624515175768</c:v>
                </c:pt>
                <c:pt idx="8">
                  <c:v>1964.6326989524478</c:v>
                </c:pt>
                <c:pt idx="9">
                  <c:v>1879.894911046752</c:v>
                </c:pt>
                <c:pt idx="10">
                  <c:v>2092.7775731532652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High School Equivalency, Proficiency Certificate, etc.</c:v>
                </c:pt>
              </c:strCache>
            </c:strRef>
          </c:tx>
          <c:marker>
            <c:symbol val="none"/>
          </c:marker>
          <c:dLbls>
            <c:delete val="1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Sheet1!$D$2:$D$12</c:f>
              <c:numCache>
                <c:formatCode>#,##0_);\(#,##0\)</c:formatCode>
                <c:ptCount val="11"/>
                <c:pt idx="0">
                  <c:v>1045.261172472387</c:v>
                </c:pt>
                <c:pt idx="1">
                  <c:v>846.34042831026272</c:v>
                </c:pt>
                <c:pt idx="2">
                  <c:v>853.20453905502063</c:v>
                </c:pt>
                <c:pt idx="3">
                  <c:v>912.6658709922425</c:v>
                </c:pt>
                <c:pt idx="4">
                  <c:v>1006.184292703237</c:v>
                </c:pt>
                <c:pt idx="5">
                  <c:v>926.60788381742759</c:v>
                </c:pt>
                <c:pt idx="6">
                  <c:v>881.14569771570496</c:v>
                </c:pt>
                <c:pt idx="7">
                  <c:v>650.6689650926553</c:v>
                </c:pt>
                <c:pt idx="8">
                  <c:v>800.81785773048784</c:v>
                </c:pt>
                <c:pt idx="9">
                  <c:v>859.55068266446006</c:v>
                </c:pt>
                <c:pt idx="10">
                  <c:v>938.03642316349408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Concurrently Enrolled High School Student</c:v>
                </c:pt>
              </c:strCache>
            </c:strRef>
          </c:tx>
          <c:marker>
            <c:symbol val="none"/>
          </c:marker>
          <c:dLbls>
            <c:dLbl>
              <c:idx val="1"/>
              <c:layout>
                <c:manualLayout>
                  <c:x val="-1.3888888888888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Sheet1!$E$2:$E$12</c:f>
              <c:numCache>
                <c:formatCode>#,##0_);\(#,##0\)</c:formatCode>
                <c:ptCount val="11"/>
                <c:pt idx="0">
                  <c:v>248.87170773152079</c:v>
                </c:pt>
                <c:pt idx="1">
                  <c:v>174.51358056933896</c:v>
                </c:pt>
                <c:pt idx="2">
                  <c:v>1270.2821985695778</c:v>
                </c:pt>
                <c:pt idx="3">
                  <c:v>1348.940215917105</c:v>
                </c:pt>
                <c:pt idx="4">
                  <c:v>1393.4097533048832</c:v>
                </c:pt>
                <c:pt idx="5">
                  <c:v>1092.8964337781758</c:v>
                </c:pt>
                <c:pt idx="6">
                  <c:v>919.19517102615873</c:v>
                </c:pt>
                <c:pt idx="7">
                  <c:v>874.83235855445321</c:v>
                </c:pt>
                <c:pt idx="8">
                  <c:v>1103.1468216969229</c:v>
                </c:pt>
                <c:pt idx="9">
                  <c:v>1292.303682250724</c:v>
                </c:pt>
                <c:pt idx="10">
                  <c:v>1056.0540208716998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a High School Graduate</c:v>
                </c:pt>
              </c:strCache>
            </c:strRef>
          </c:tx>
          <c:marker>
            <c:symbol val="none"/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>
                <c:manualLayout>
                  <c:x val="0"/>
                  <c:y val="2.546296296296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38888888888889E-3"/>
                  <c:y val="9.2592592592592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7777777777778009E-3"/>
                  <c:y val="1.8518518518518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7777777777778009E-3"/>
                  <c:y val="6.94444444444446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38888888888889E-3"/>
                  <c:y val="1.62037037037036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38888888888889E-3"/>
                  <c:y val="2.546296296296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2.7777777777777805E-3"/>
                  <c:y val="6.94444444444445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7777777777777805E-3"/>
                  <c:y val="1.8518518518518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>
                    <a:solidFill>
                      <a:srgbClr val="0070C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spPr>
              <a:ln>
                <a:solidFill>
                  <a:srgbClr val="0070C0"/>
                </a:solidFill>
              </a:ln>
            </c:spPr>
            <c:trendlineType val="linear"/>
            <c:dispRSqr val="0"/>
            <c:dispEq val="0"/>
          </c:trendline>
          <c:cat>
            <c:numRef>
              <c:f>Sheet1!$A$2:$A$12</c:f>
              <c:numCache>
                <c:formatCode>General</c:formatCode>
                <c:ptCount val="11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Sheet1!$F$2:$F$12</c:f>
              <c:numCache>
                <c:formatCode>#,##0_);\(#,##0\)</c:formatCode>
                <c:ptCount val="11"/>
                <c:pt idx="0">
                  <c:v>1170.2049277824981</c:v>
                </c:pt>
                <c:pt idx="1">
                  <c:v>845.33167928963189</c:v>
                </c:pt>
                <c:pt idx="2">
                  <c:v>850.19676747198275</c:v>
                </c:pt>
                <c:pt idx="3">
                  <c:v>899.62778712092438</c:v>
                </c:pt>
                <c:pt idx="4">
                  <c:v>881.79062142187979</c:v>
                </c:pt>
                <c:pt idx="5">
                  <c:v>713.23763597622553</c:v>
                </c:pt>
                <c:pt idx="6">
                  <c:v>671.87359450822669</c:v>
                </c:pt>
                <c:pt idx="7">
                  <c:v>588.180939481623</c:v>
                </c:pt>
                <c:pt idx="8">
                  <c:v>733.07190259419804</c:v>
                </c:pt>
                <c:pt idx="9">
                  <c:v>697.76458419528285</c:v>
                </c:pt>
                <c:pt idx="10">
                  <c:v>516.83568651524354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AA or Higher Degree</c:v>
                </c:pt>
              </c:strCache>
            </c:strRef>
          </c:tx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1.38888888888889E-3"/>
                  <c:y val="-1.8518518518518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lang="en-US" sz="10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Sheet1!$G$2:$G$12</c:f>
              <c:numCache>
                <c:formatCode>#,##0_);\(#,##0\)</c:formatCode>
                <c:ptCount val="11"/>
                <c:pt idx="0">
                  <c:v>2340.4098555649948</c:v>
                </c:pt>
                <c:pt idx="1">
                  <c:v>1335.5837033167929</c:v>
                </c:pt>
                <c:pt idx="2">
                  <c:v>2138.525595539787</c:v>
                </c:pt>
                <c:pt idx="3">
                  <c:v>2322.7847881516773</c:v>
                </c:pt>
                <c:pt idx="4">
                  <c:v>2314.3241906942862</c:v>
                </c:pt>
                <c:pt idx="5">
                  <c:v>2039.5390826511159</c:v>
                </c:pt>
                <c:pt idx="6">
                  <c:v>1970.5621967096699</c:v>
                </c:pt>
                <c:pt idx="7">
                  <c:v>2045.2429969833158</c:v>
                </c:pt>
                <c:pt idx="8">
                  <c:v>2525.8118795590422</c:v>
                </c:pt>
                <c:pt idx="9">
                  <c:v>2456.56805957799</c:v>
                </c:pt>
                <c:pt idx="10">
                  <c:v>2438.6912216083501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3436416"/>
        <c:axId val="33437952"/>
      </c:lineChart>
      <c:catAx>
        <c:axId val="3343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3437952"/>
        <c:crosses val="autoZero"/>
        <c:auto val="1"/>
        <c:lblAlgn val="ctr"/>
        <c:lblOffset val="100"/>
        <c:noMultiLvlLbl val="0"/>
      </c:catAx>
      <c:valAx>
        <c:axId val="33437952"/>
        <c:scaling>
          <c:orientation val="minMax"/>
        </c:scaling>
        <c:delete val="0"/>
        <c:axPos val="l"/>
        <c:majorGridlines/>
        <c:numFmt formatCode="#,##0_);\(#,##0\)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343641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489305555555561"/>
          <c:y val="9.7707421988918033E-2"/>
          <c:w val="0.24273611111111204"/>
          <c:h val="0.86114756488772193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u="none" strike="noStrike" baseline="0" dirty="0" smtClean="0">
                <a:latin typeface="Georgia" panose="02040502050405020303" pitchFamily="18" charset="0"/>
              </a:rPr>
              <a:t># Enrolled by Educational Goal: Fall 1983 - 2010</a:t>
            </a:r>
            <a:endParaRPr lang="en-US" sz="1800" dirty="0">
              <a:latin typeface="Georgia" panose="02040502050405020303" pitchFamily="18" charset="0"/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9.9053368328959418E-2"/>
          <c:y val="0.14115023474178401"/>
          <c:w val="0.72467574365704412"/>
          <c:h val="0.7476446342094592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Vocational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Sheet1!$A$2:$A$10</c:f>
              <c:numCache>
                <c:formatCode>General</c:formatCode>
                <c:ptCount val="9"/>
                <c:pt idx="0">
                  <c:v>1983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2003</c:v>
                </c:pt>
                <c:pt idx="5">
                  <c:v>2005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Sheet1!$B$2:$B$10</c:f>
              <c:numCache>
                <c:formatCode>#,##0_);\(#,##0\)</c:formatCode>
                <c:ptCount val="9"/>
                <c:pt idx="0">
                  <c:v>4570</c:v>
                </c:pt>
                <c:pt idx="1">
                  <c:v>5186.3029904699342</c:v>
                </c:pt>
                <c:pt idx="2">
                  <c:v>5759.6898439083716</c:v>
                </c:pt>
                <c:pt idx="3">
                  <c:v>6520.7286078474835</c:v>
                </c:pt>
                <c:pt idx="4">
                  <c:v>5813.4190645483832</c:v>
                </c:pt>
                <c:pt idx="5">
                  <c:v>4703.3597229094503</c:v>
                </c:pt>
                <c:pt idx="6">
                  <c:v>4932.8563017274919</c:v>
                </c:pt>
                <c:pt idx="7">
                  <c:v>5142.3690120978708</c:v>
                </c:pt>
                <c:pt idx="8">
                  <c:v>4794.2361863488595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Transfer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Sheet1!$A$2:$A$10</c:f>
              <c:numCache>
                <c:formatCode>General</c:formatCode>
                <c:ptCount val="9"/>
                <c:pt idx="0">
                  <c:v>1983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2003</c:v>
                </c:pt>
                <c:pt idx="5">
                  <c:v>2005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Sheet1!$C$2:$C$10</c:f>
              <c:numCache>
                <c:formatCode>#,##0_);\(#,##0\)</c:formatCode>
                <c:ptCount val="9"/>
                <c:pt idx="0">
                  <c:v>6513</c:v>
                </c:pt>
                <c:pt idx="1">
                  <c:v>6300.179428195861</c:v>
                </c:pt>
                <c:pt idx="2">
                  <c:v>4588.3336711940001</c:v>
                </c:pt>
                <c:pt idx="3">
                  <c:v>5127.5876191531825</c:v>
                </c:pt>
                <c:pt idx="4">
                  <c:v>6016.8589601155445</c:v>
                </c:pt>
                <c:pt idx="5">
                  <c:v>6252.8775977238984</c:v>
                </c:pt>
                <c:pt idx="6">
                  <c:v>7107.9417874798664</c:v>
                </c:pt>
                <c:pt idx="7">
                  <c:v>7691.1682308902527</c:v>
                </c:pt>
                <c:pt idx="8">
                  <c:v>8510.0385698808223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General Education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Sheet1!$A$2:$A$10</c:f>
              <c:numCache>
                <c:formatCode>General</c:formatCode>
                <c:ptCount val="9"/>
                <c:pt idx="0">
                  <c:v>1983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2003</c:v>
                </c:pt>
                <c:pt idx="5">
                  <c:v>2005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Sheet1!$D$2:$D$10</c:f>
              <c:numCache>
                <c:formatCode>#,##0_);\(#,##0\)</c:formatCode>
                <c:ptCount val="9"/>
                <c:pt idx="0">
                  <c:v>1487</c:v>
                </c:pt>
                <c:pt idx="1">
                  <c:v>1777.4874794610582</c:v>
                </c:pt>
                <c:pt idx="2">
                  <c:v>1805.057774173931</c:v>
                </c:pt>
                <c:pt idx="3">
                  <c:v>2056.1655952117048</c:v>
                </c:pt>
                <c:pt idx="4">
                  <c:v>2044.3228530163308</c:v>
                </c:pt>
                <c:pt idx="5">
                  <c:v>2047.75513359723</c:v>
                </c:pt>
                <c:pt idx="6">
                  <c:v>2266.2260734322058</c:v>
                </c:pt>
                <c:pt idx="7">
                  <c:v>2146.9052243259357</c:v>
                </c:pt>
                <c:pt idx="8">
                  <c:v>2167.6411700975104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Transitional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Sheet1!$A$2:$A$10</c:f>
              <c:numCache>
                <c:formatCode>General</c:formatCode>
                <c:ptCount val="9"/>
                <c:pt idx="0">
                  <c:v>1983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2003</c:v>
                </c:pt>
                <c:pt idx="5">
                  <c:v>2005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Sheet1!$E$2:$E$10</c:f>
              <c:numCache>
                <c:formatCode>#,##0_);\(#,##0\)</c:formatCode>
                <c:ptCount val="9"/>
                <c:pt idx="1">
                  <c:v>361.86250410778831</c:v>
                </c:pt>
                <c:pt idx="2">
                  <c:v>752.71639975674054</c:v>
                </c:pt>
                <c:pt idx="3">
                  <c:v>1134.6403236532919</c:v>
                </c:pt>
                <c:pt idx="4">
                  <c:v>993.38212420842126</c:v>
                </c:pt>
                <c:pt idx="5">
                  <c:v>659.66613062840179</c:v>
                </c:pt>
                <c:pt idx="6">
                  <c:v>1079.3503305004717</c:v>
                </c:pt>
                <c:pt idx="7">
                  <c:v>1094.276135192318</c:v>
                </c:pt>
                <c:pt idx="8">
                  <c:v>1180.7826652221022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Undecided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Sheet1!$A$2:$A$10</c:f>
              <c:numCache>
                <c:formatCode>General</c:formatCode>
                <c:ptCount val="9"/>
                <c:pt idx="0">
                  <c:v>1983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2003</c:v>
                </c:pt>
                <c:pt idx="5">
                  <c:v>2005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Sheet1!$F$2:$F$10</c:f>
              <c:numCache>
                <c:formatCode>#,##0_);\(#,##0\)</c:formatCode>
                <c:ptCount val="9"/>
                <c:pt idx="0">
                  <c:v>7514</c:v>
                </c:pt>
                <c:pt idx="1">
                  <c:v>6480.5103657875443</c:v>
                </c:pt>
                <c:pt idx="2">
                  <c:v>3965.2079558313594</c:v>
                </c:pt>
                <c:pt idx="3">
                  <c:v>3247.3898523891394</c:v>
                </c:pt>
                <c:pt idx="4">
                  <c:v>3212.7068235969955</c:v>
                </c:pt>
                <c:pt idx="5">
                  <c:v>2623.7572100881052</c:v>
                </c:pt>
                <c:pt idx="6">
                  <c:v>3347.8415842412464</c:v>
                </c:pt>
                <c:pt idx="7">
                  <c:v>3429.6711936298202</c:v>
                </c:pt>
                <c:pt idx="8">
                  <c:v>3539.7691099496096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3635328"/>
        <c:axId val="34202368"/>
      </c:lineChart>
      <c:catAx>
        <c:axId val="3363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4202368"/>
        <c:crosses val="autoZero"/>
        <c:auto val="1"/>
        <c:lblAlgn val="ctr"/>
        <c:lblOffset val="100"/>
        <c:noMultiLvlLbl val="0"/>
      </c:catAx>
      <c:valAx>
        <c:axId val="34202368"/>
        <c:scaling>
          <c:orientation val="minMax"/>
        </c:scaling>
        <c:delete val="0"/>
        <c:axPos val="l"/>
        <c:majorGridlines/>
        <c:numFmt formatCode="#,##0_);\(#,##0\)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36353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706244531933491"/>
          <c:y val="0.183910576318805"/>
          <c:w val="0.18460422134733204"/>
          <c:h val="0.70345828250342113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# of Transfer Students to a UC or CSU: 1981 - 2010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California State University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1981-82</c:v>
                </c:pt>
                <c:pt idx="1">
                  <c:v>1990-91</c:v>
                </c:pt>
                <c:pt idx="2">
                  <c:v>2000-01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911</c:v>
                </c:pt>
                <c:pt idx="1">
                  <c:v>760</c:v>
                </c:pt>
                <c:pt idx="2">
                  <c:v>633</c:v>
                </c:pt>
                <c:pt idx="3">
                  <c:v>654</c:v>
                </c:pt>
                <c:pt idx="4">
                  <c:v>695</c:v>
                </c:pt>
                <c:pt idx="5">
                  <c:v>639</c:v>
                </c:pt>
                <c:pt idx="6">
                  <c:v>667</c:v>
                </c:pt>
                <c:pt idx="7">
                  <c:v>623</c:v>
                </c:pt>
                <c:pt idx="8">
                  <c:v>566</c:v>
                </c:pt>
                <c:pt idx="9">
                  <c:v>216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University of California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1981-82</c:v>
                </c:pt>
                <c:pt idx="1">
                  <c:v>1990-91</c:v>
                </c:pt>
                <c:pt idx="2">
                  <c:v>2000-01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112</c:v>
                </c:pt>
                <c:pt idx="1">
                  <c:v>140</c:v>
                </c:pt>
                <c:pt idx="2">
                  <c:v>141</c:v>
                </c:pt>
                <c:pt idx="3">
                  <c:v>148</c:v>
                </c:pt>
                <c:pt idx="4">
                  <c:v>181</c:v>
                </c:pt>
                <c:pt idx="5">
                  <c:v>174</c:v>
                </c:pt>
                <c:pt idx="6">
                  <c:v>170</c:v>
                </c:pt>
                <c:pt idx="7">
                  <c:v>179</c:v>
                </c:pt>
                <c:pt idx="8">
                  <c:v>138</c:v>
                </c:pt>
                <c:pt idx="9">
                  <c:v>146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35612160"/>
        <c:axId val="35613696"/>
      </c:barChart>
      <c:catAx>
        <c:axId val="3561216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5613696"/>
        <c:crosses val="autoZero"/>
        <c:auto val="1"/>
        <c:lblAlgn val="ctr"/>
        <c:lblOffset val="100"/>
        <c:noMultiLvlLbl val="0"/>
      </c:catAx>
      <c:valAx>
        <c:axId val="35613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561216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 # of Transfer Students to CSU by Ethnicity: 2000 - 2009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Asian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Sheet1!$B$2:$B$10</c:f>
              <c:numCache>
                <c:formatCode>#,##0_);\(#,##0\)</c:formatCode>
                <c:ptCount val="9"/>
                <c:pt idx="0">
                  <c:v>64</c:v>
                </c:pt>
                <c:pt idx="1">
                  <c:v>70</c:v>
                </c:pt>
                <c:pt idx="2">
                  <c:v>78</c:v>
                </c:pt>
                <c:pt idx="3">
                  <c:v>67</c:v>
                </c:pt>
                <c:pt idx="4">
                  <c:v>74</c:v>
                </c:pt>
                <c:pt idx="5">
                  <c:v>65</c:v>
                </c:pt>
                <c:pt idx="6">
                  <c:v>62</c:v>
                </c:pt>
                <c:pt idx="7" formatCode="General">
                  <c:v>57</c:v>
                </c:pt>
                <c:pt idx="8">
                  <c:v>55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Black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Sheet1!$C$2:$C$10</c:f>
              <c:numCache>
                <c:formatCode>#,##0_);\(#,##0\)</c:formatCode>
                <c:ptCount val="9"/>
                <c:pt idx="0">
                  <c:v>47</c:v>
                </c:pt>
                <c:pt idx="1">
                  <c:v>35</c:v>
                </c:pt>
                <c:pt idx="2">
                  <c:v>35</c:v>
                </c:pt>
                <c:pt idx="3">
                  <c:v>32</c:v>
                </c:pt>
                <c:pt idx="4">
                  <c:v>29</c:v>
                </c:pt>
                <c:pt idx="5">
                  <c:v>40</c:v>
                </c:pt>
                <c:pt idx="6">
                  <c:v>42</c:v>
                </c:pt>
                <c:pt idx="7" formatCode="General">
                  <c:v>30</c:v>
                </c:pt>
                <c:pt idx="8">
                  <c:v>34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Sheet1!$D$2:$D$10</c:f>
              <c:numCache>
                <c:formatCode>#,##0_);\(#,##0\)</c:formatCode>
                <c:ptCount val="9"/>
                <c:pt idx="0">
                  <c:v>179</c:v>
                </c:pt>
                <c:pt idx="1">
                  <c:v>218</c:v>
                </c:pt>
                <c:pt idx="2">
                  <c:v>246</c:v>
                </c:pt>
                <c:pt idx="3">
                  <c:v>205</c:v>
                </c:pt>
                <c:pt idx="4">
                  <c:v>239</c:v>
                </c:pt>
                <c:pt idx="5">
                  <c:v>217</c:v>
                </c:pt>
                <c:pt idx="6">
                  <c:v>234</c:v>
                </c:pt>
                <c:pt idx="7" formatCode="General">
                  <c:v>206</c:v>
                </c:pt>
                <c:pt idx="8">
                  <c:v>193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Native American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Sheet1!$E$2:$E$10</c:f>
              <c:numCache>
                <c:formatCode>#,##0_);\(#,##0\)</c:formatCode>
                <c:ptCount val="9"/>
                <c:pt idx="0">
                  <c:v>4</c:v>
                </c:pt>
                <c:pt idx="1">
                  <c:v>8</c:v>
                </c:pt>
                <c:pt idx="2">
                  <c:v>3</c:v>
                </c:pt>
                <c:pt idx="3">
                  <c:v>3</c:v>
                </c:pt>
                <c:pt idx="4">
                  <c:v>5</c:v>
                </c:pt>
                <c:pt idx="5">
                  <c:v>3</c:v>
                </c:pt>
                <c:pt idx="6">
                  <c:v>3</c:v>
                </c:pt>
                <c:pt idx="7" formatCode="General">
                  <c:v>3</c:v>
                </c:pt>
                <c:pt idx="8">
                  <c:v>3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Sheet1!$F$2:$F$10</c:f>
              <c:numCache>
                <c:formatCode>#,##0_);\(#,##0\)</c:formatCode>
                <c:ptCount val="9"/>
                <c:pt idx="0">
                  <c:v>190</c:v>
                </c:pt>
                <c:pt idx="1">
                  <c:v>179</c:v>
                </c:pt>
                <c:pt idx="2">
                  <c:v>227</c:v>
                </c:pt>
                <c:pt idx="3">
                  <c:v>198</c:v>
                </c:pt>
                <c:pt idx="4">
                  <c:v>183</c:v>
                </c:pt>
                <c:pt idx="5">
                  <c:v>189</c:v>
                </c:pt>
                <c:pt idx="6">
                  <c:v>199</c:v>
                </c:pt>
                <c:pt idx="7" formatCode="General">
                  <c:v>200</c:v>
                </c:pt>
                <c:pt idx="8">
                  <c:v>176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Unknown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Sheet1!$G$2:$G$10</c:f>
              <c:numCache>
                <c:formatCode>#,##0_);\(#,##0\)</c:formatCode>
                <c:ptCount val="9"/>
                <c:pt idx="0">
                  <c:v>149</c:v>
                </c:pt>
                <c:pt idx="1">
                  <c:v>164</c:v>
                </c:pt>
                <c:pt idx="2">
                  <c:v>148</c:v>
                </c:pt>
                <c:pt idx="3">
                  <c:v>149</c:v>
                </c:pt>
                <c:pt idx="4">
                  <c:v>165</c:v>
                </c:pt>
                <c:pt idx="5">
                  <c:v>146</c:v>
                </c:pt>
                <c:pt idx="6">
                  <c:v>127</c:v>
                </c:pt>
                <c:pt idx="7" formatCode="General">
                  <c:v>127</c:v>
                </c:pt>
                <c:pt idx="8">
                  <c:v>105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44221184"/>
        <c:axId val="44222720"/>
      </c:barChart>
      <c:catAx>
        <c:axId val="442211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222720"/>
        <c:crosses val="autoZero"/>
        <c:auto val="1"/>
        <c:lblAlgn val="ctr"/>
        <c:lblOffset val="100"/>
        <c:noMultiLvlLbl val="0"/>
      </c:catAx>
      <c:valAx>
        <c:axId val="4422272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22118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# of  Transfer Students to UC by Ethnicity: 2000 - 2009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Asian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Sheet1!$B$2:$B$10</c:f>
              <c:numCache>
                <c:formatCode>#,##0_);\(#,##0\)</c:formatCode>
                <c:ptCount val="9"/>
                <c:pt idx="0">
                  <c:v>27</c:v>
                </c:pt>
                <c:pt idx="1">
                  <c:v>33</c:v>
                </c:pt>
                <c:pt idx="2">
                  <c:v>21</c:v>
                </c:pt>
                <c:pt idx="3">
                  <c:v>28</c:v>
                </c:pt>
                <c:pt idx="4">
                  <c:v>15</c:v>
                </c:pt>
                <c:pt idx="5">
                  <c:v>25</c:v>
                </c:pt>
                <c:pt idx="6">
                  <c:v>21</c:v>
                </c:pt>
                <c:pt idx="7" formatCode="General">
                  <c:v>22</c:v>
                </c:pt>
                <c:pt idx="8">
                  <c:v>18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Black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 formatCode="#,##0_);\(#,##0\)">
                  <c:v>7</c:v>
                </c:pt>
                <c:pt idx="1">
                  <c:v>35</c:v>
                </c:pt>
                <c:pt idx="2" formatCode="#,##0_);\(#,##0\)">
                  <c:v>7</c:v>
                </c:pt>
                <c:pt idx="3" formatCode="#,##0_);\(#,##0\)">
                  <c:v>6</c:v>
                </c:pt>
                <c:pt idx="4" formatCode="#,##0_);\(#,##0\)">
                  <c:v>9</c:v>
                </c:pt>
                <c:pt idx="5" formatCode="#,##0_);\(#,##0\)">
                  <c:v>6</c:v>
                </c:pt>
                <c:pt idx="6" formatCode="#,##0_);\(#,##0\)">
                  <c:v>8</c:v>
                </c:pt>
                <c:pt idx="7">
                  <c:v>9</c:v>
                </c:pt>
                <c:pt idx="8" formatCode="#,##0_);\(#,##0\)">
                  <c:v>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 formatCode="#,##0_);\(#,##0\)">
                  <c:v>31</c:v>
                </c:pt>
                <c:pt idx="1">
                  <c:v>218</c:v>
                </c:pt>
                <c:pt idx="2" formatCode="#,##0_);\(#,##0\)">
                  <c:v>46</c:v>
                </c:pt>
                <c:pt idx="3" formatCode="#,##0_);\(#,##0\)">
                  <c:v>30</c:v>
                </c:pt>
                <c:pt idx="4" formatCode="#,##0_);\(#,##0\)">
                  <c:v>27</c:v>
                </c:pt>
                <c:pt idx="5" formatCode="#,##0_);\(#,##0\)">
                  <c:v>27</c:v>
                </c:pt>
                <c:pt idx="6" formatCode="#,##0_);\(#,##0\)">
                  <c:v>33</c:v>
                </c:pt>
                <c:pt idx="7">
                  <c:v>37</c:v>
                </c:pt>
                <c:pt idx="8" formatCode="#,##0_);\(#,##0\)">
                  <c:v>31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Native American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 formatCode="#,##0_);\(#,##0\)">
                  <c:v>6</c:v>
                </c:pt>
                <c:pt idx="1">
                  <c:v>8</c:v>
                </c:pt>
                <c:pt idx="2" formatCode="#,##0_);\(#,##0\)">
                  <c:v>1</c:v>
                </c:pt>
                <c:pt idx="3" formatCode="#,##0_);\(#,##0\)">
                  <c:v>1</c:v>
                </c:pt>
                <c:pt idx="4" formatCode="#,##0_);\(#,##0\)">
                  <c:v>0</c:v>
                </c:pt>
                <c:pt idx="5" formatCode="#,##0_);\(#,##0\)">
                  <c:v>1</c:v>
                </c:pt>
                <c:pt idx="6" formatCode="#,##0_);\(#,##0\)">
                  <c:v>11</c:v>
                </c:pt>
                <c:pt idx="7">
                  <c:v>1</c:v>
                </c:pt>
                <c:pt idx="8" formatCode="#,##0_);\(#,##0\)">
                  <c:v>11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 formatCode="#,##0_);\(#,##0\)">
                  <c:v>65</c:v>
                </c:pt>
                <c:pt idx="1">
                  <c:v>179</c:v>
                </c:pt>
                <c:pt idx="2" formatCode="#,##0_);\(#,##0\)">
                  <c:v>83</c:v>
                </c:pt>
                <c:pt idx="3" formatCode="#,##0_);\(#,##0\)">
                  <c:v>69</c:v>
                </c:pt>
                <c:pt idx="4" formatCode="#,##0_);\(#,##0\)">
                  <c:v>94</c:v>
                </c:pt>
                <c:pt idx="5" formatCode="#,##0_);\(#,##0\)">
                  <c:v>95</c:v>
                </c:pt>
                <c:pt idx="6" formatCode="#,##0_);\(#,##0\)">
                  <c:v>93</c:v>
                </c:pt>
                <c:pt idx="7">
                  <c:v>88</c:v>
                </c:pt>
                <c:pt idx="8" formatCode="#,##0_);\(#,##0\)">
                  <c:v>67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Unknown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 formatCode="#,##0_);\(#,##0\)">
                  <c:v>5</c:v>
                </c:pt>
                <c:pt idx="1">
                  <c:v>164</c:v>
                </c:pt>
                <c:pt idx="2" formatCode="#,##0_);\(#,##0\)">
                  <c:v>16</c:v>
                </c:pt>
                <c:pt idx="3" formatCode="#,##0_);\(#,##0\)">
                  <c:v>14</c:v>
                </c:pt>
                <c:pt idx="4" formatCode="#,##0_);\(#,##0\)">
                  <c:v>36</c:v>
                </c:pt>
                <c:pt idx="5" formatCode="#,##0_);\(#,##0\)">
                  <c:v>20</c:v>
                </c:pt>
                <c:pt idx="6" formatCode="#,##0_);\(#,##0\)">
                  <c:v>5</c:v>
                </c:pt>
                <c:pt idx="7">
                  <c:v>22</c:v>
                </c:pt>
                <c:pt idx="8" formatCode="#,##0_);\(#,##0\)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44752896"/>
        <c:axId val="44754432"/>
      </c:barChart>
      <c:catAx>
        <c:axId val="4475289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754432"/>
        <c:crosses val="autoZero"/>
        <c:auto val="1"/>
        <c:lblAlgn val="ctr"/>
        <c:lblOffset val="100"/>
        <c:noMultiLvlLbl val="0"/>
      </c:catAx>
      <c:valAx>
        <c:axId val="44754432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75289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1800" dirty="0" smtClean="0">
                <a:latin typeface="Georgia" panose="02040502050405020303" pitchFamily="18" charset="0"/>
              </a:rPr>
              <a:t># of Full-Time </a:t>
            </a:r>
            <a:r>
              <a:rPr lang="en-US" sz="1800" dirty="0">
                <a:latin typeface="Georgia" panose="02040502050405020303" pitchFamily="18" charset="0"/>
              </a:rPr>
              <a:t>Students</a:t>
            </a:r>
            <a:r>
              <a:rPr lang="en-US" sz="1800" baseline="0" dirty="0">
                <a:latin typeface="Georgia" panose="02040502050405020303" pitchFamily="18" charset="0"/>
              </a:rPr>
              <a:t> Receiving Financial </a:t>
            </a:r>
            <a:r>
              <a:rPr lang="en-US" sz="1800" baseline="0" dirty="0" smtClean="0">
                <a:latin typeface="Georgia" panose="02040502050405020303" pitchFamily="18" charset="0"/>
              </a:rPr>
              <a:t>Aid</a:t>
            </a:r>
          </a:p>
          <a:p>
            <a:pPr>
              <a:defRPr sz="2000"/>
            </a:pPr>
            <a:r>
              <a:rPr lang="en-US" sz="1800" baseline="0" dirty="0" smtClean="0">
                <a:latin typeface="Georgia" panose="02040502050405020303" pitchFamily="18" charset="0"/>
              </a:rPr>
              <a:t>2007-2008 </a:t>
            </a:r>
            <a:r>
              <a:rPr lang="en-US" sz="1800" baseline="0" dirty="0">
                <a:latin typeface="Georgia" panose="02040502050405020303" pitchFamily="18" charset="0"/>
              </a:rPr>
              <a:t>Academic Year</a:t>
            </a:r>
            <a:endParaRPr lang="en-US" sz="1800" dirty="0">
              <a:latin typeface="Georgia" panose="02040502050405020303" pitchFamily="18" charset="0"/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6.0501093613298508E-2"/>
          <c:y val="0.160031279662809"/>
          <c:w val="0.92422112860892403"/>
          <c:h val="0.6891643510207688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Receiving Financial Aid</c:v>
                </c:pt>
              </c:strCache>
            </c:strRef>
          </c:tx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</c:formatCode>
                <c:ptCount val="1"/>
                <c:pt idx="0">
                  <c:v>3149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BOGW only</c:v>
                </c:pt>
              </c:strCache>
            </c:strRef>
          </c:tx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#,##0</c:formatCode>
                <c:ptCount val="1"/>
                <c:pt idx="0">
                  <c:v>1223</c:v>
                </c:pt>
              </c:numCache>
            </c:numRef>
          </c:val>
        </c:ser>
        <c:ser>
          <c:idx val="3"/>
          <c:order val="2"/>
          <c:tx>
            <c:strRef>
              <c:f>Sheet1!$E$1</c:f>
              <c:strCache>
                <c:ptCount val="1"/>
                <c:pt idx="0">
                  <c:v>BOGW + Pell</c:v>
                </c:pt>
              </c:strCache>
            </c:strRef>
          </c:tx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#,##0</c:formatCode>
                <c:ptCount val="1"/>
                <c:pt idx="0">
                  <c:v>1882</c:v>
                </c:pt>
              </c:numCache>
            </c:numRef>
          </c:val>
        </c:ser>
        <c:ser>
          <c:idx val="4"/>
          <c:order val="3"/>
          <c:tx>
            <c:strRef>
              <c:f>Sheet1!$F$1</c:f>
              <c:strCache>
                <c:ptCount val="1"/>
                <c:pt idx="0">
                  <c:v>BOGW + Other</c:v>
                </c:pt>
              </c:strCache>
            </c:strRef>
          </c:tx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89781760"/>
        <c:axId val="89783296"/>
      </c:barChart>
      <c:catAx>
        <c:axId val="8978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crossAx val="89783296"/>
        <c:crosses val="autoZero"/>
        <c:auto val="1"/>
        <c:lblAlgn val="ctr"/>
        <c:lblOffset val="100"/>
        <c:noMultiLvlLbl val="0"/>
      </c:catAx>
      <c:valAx>
        <c:axId val="89783296"/>
        <c:scaling>
          <c:orientation val="minMax"/>
        </c:scaling>
        <c:delete val="0"/>
        <c:axPos val="l"/>
        <c:majorGridlines/>
        <c:numFmt formatCode="#,##0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8978176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"/>
          <c:y val="0.84945176980922188"/>
          <c:w val="0.99957217847768787"/>
          <c:h val="0.13555759933506101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E611B14-4E6D-5C47-A9BB-F2EAEE41164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950724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27F511-249F-6D4D-9BEE-389B9C770C13}" type="slidenum">
              <a:rPr lang="en-US" altLang="ko-KR"/>
              <a:pPr/>
              <a:t>1</a:t>
            </a:fld>
            <a:endParaRPr lang="en-US" altLang="ko-KR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440855-8D08-AC43-9B11-5994270E9AB6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C6F55C-3EC5-1B47-9691-213946E76BF6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F95C00-BF42-FC47-9FDC-ABD66C7D13CE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6F8E90-16BF-F042-8D67-74338D0D2EBF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6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3445C8-548A-3B4F-B65F-5C369220A78C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3F4AD2-5375-704A-AD6E-6EF4309B6CA5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FCBCB-982F-C54E-AA24-37FEE5725F33}" type="slidenum">
              <a:rPr lang="en-US" altLang="ko-KR"/>
              <a:pPr/>
              <a:t>13</a:t>
            </a:fld>
            <a:endParaRPr lang="en-US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FCBCB-982F-C54E-AA24-37FEE5725F33}" type="slidenum">
              <a:rPr lang="en-US" altLang="ko-KR"/>
              <a:pPr/>
              <a:t>14</a:t>
            </a:fld>
            <a:endParaRPr lang="en-US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1C29AF-8BE5-034E-AB1E-94CBDB90878A}" type="slidenum">
              <a:rPr lang="en-US" altLang="ko-KR"/>
              <a:pPr/>
              <a:t>15</a:t>
            </a:fld>
            <a:endParaRPr lang="en-US" altLang="ko-K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899A2F-3131-9243-99A9-9A088707B62B}" type="slidenum">
              <a:rPr lang="en-US" altLang="ko-KR"/>
              <a:pPr/>
              <a:t>16</a:t>
            </a:fld>
            <a:endParaRPr lang="en-US" altLang="ko-KR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8908-D162-6144-AA9E-815428B8E7BB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B054-27F3-6145-8460-073DB4C0662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1CC9C-D14A-614B-A5CE-01A772C79199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9A090-F3E3-7649-B9F7-1998DEB841B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709-6FDD-1F4B-8B00-DAE06FC7DFB3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3BC8-0C8F-3C41-B81A-B71AE7FD0F9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F1D6A-3F17-2F47-B698-B642A31B9E0A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08B-5CD8-8046-BCE0-38B58BCB561B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3F322A1-DACE-064A-B6AD-F8406F215B84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D269-6B29-3840-9EF5-B000853D156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4754-A3F2-E843-B9AB-97BA79D0838C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8130B1-25C2-8649-B182-A6144FB3B95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12/4/2013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A688908-D162-6144-AA9E-815428B8E7B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  <p:sldLayoutId id="2147484098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-com.co.kr/online/ppt_gallery_1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>
                <a:lumMod val="60000"/>
                <a:lumOff val="40000"/>
              </a:schemeClr>
            </a:gs>
            <a:gs pos="12000">
              <a:schemeClr val="bg2">
                <a:tint val="48000"/>
                <a:satMod val="300000"/>
              </a:schemeClr>
            </a:gs>
            <a:gs pos="20000">
              <a:schemeClr val="bg2">
                <a:tint val="49000"/>
                <a:satMod val="300000"/>
              </a:schemeClr>
            </a:gs>
            <a:gs pos="100000">
              <a:schemeClr val="bg2">
                <a:shade val="30000"/>
              </a:schemeClr>
            </a:gs>
          </a:gsLst>
          <a:path path="circle">
            <a:fillToRect l="10000" t="-25000" r="10000" b="12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3660" y="0"/>
            <a:ext cx="9144000" cy="51298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5" name="Rectangle 237">
            <a:hlinkClick r:id="rId3"/>
          </p:cNvPr>
          <p:cNvSpPr>
            <a:spLocks noChangeArrowheads="1"/>
          </p:cNvSpPr>
          <p:nvPr/>
        </p:nvSpPr>
        <p:spPr bwMode="auto">
          <a:xfrm>
            <a:off x="2921000" y="2852738"/>
            <a:ext cx="33020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5157192"/>
            <a:ext cx="9144000" cy="1556792"/>
          </a:xfrm>
        </p:spPr>
        <p:txBody>
          <a:bodyPr>
            <a:noAutofit/>
          </a:bodyPr>
          <a:lstStyle/>
          <a:p>
            <a:pPr algn="ctr"/>
            <a: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Los Angeles </a:t>
            </a:r>
            <a:b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Valley College</a:t>
            </a:r>
            <a:endParaRPr lang="en-US" sz="54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28" name="Picture 4" descr="http://upload.wikimedia.org/wikipedia/commons/2/26/LAVC_marque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575" y="383156"/>
            <a:ext cx="4148850" cy="436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D0001DAC-C385-7047-BFF1-5B06F36F9527}" type="slidenum">
              <a:rPr lang="en-US" altLang="ko-KR" sz="2000">
                <a:latin typeface="Georgia" pitchFamily="18" charset="0"/>
              </a:rPr>
              <a:pPr/>
              <a:t>2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0" y="1484784"/>
            <a:ext cx="8785225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Introduction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Enrollment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Trends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Demographic Characteristics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Transfers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Financial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Aid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Math Sequence</a:t>
            </a:r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179511" y="188640"/>
            <a:ext cx="360040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Content</a:t>
            </a:r>
            <a:endParaRPr lang="en-US" altLang="ko-KR" sz="48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CA89FC3-C363-C64E-A725-B9ED8BF27FD6}" type="slidenum">
              <a:rPr lang="en-US" altLang="ko-KR" sz="2000">
                <a:latin typeface="Georgia" pitchFamily="18" charset="0"/>
              </a:rPr>
              <a:pPr/>
              <a:t>3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179512" y="188640"/>
            <a:ext cx="529183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Introduction</a:t>
            </a:r>
            <a:endParaRPr lang="en-US" altLang="ko-KR" sz="48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pic>
        <p:nvPicPr>
          <p:cNvPr id="23" name="Picture 2" descr="http://mt0.google.com/vt/data=ZyvIC6iBsoYFvfYLYlNPMpukFbBp1rOwJnzDkWR40VZO-smOYC_Q9inyzn4_t28es7gDukw7ACb8Y7TRCum53V1dmWzaayyOytMV_t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05" y="2057400"/>
            <a:ext cx="4662143" cy="3387824"/>
          </a:xfrm>
          <a:prstGeom prst="rect">
            <a:avLst/>
          </a:prstGeom>
          <a:noFill/>
        </p:spPr>
      </p:pic>
      <p:sp>
        <p:nvSpPr>
          <p:cNvPr id="24" name="Content Placeholder 2"/>
          <p:cNvSpPr txBox="1">
            <a:spLocks/>
          </p:cNvSpPr>
          <p:nvPr/>
        </p:nvSpPr>
        <p:spPr>
          <a:xfrm>
            <a:off x="5076056" y="1844824"/>
            <a:ext cx="3744416" cy="4407543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fontAlgn="auto">
              <a:spcAft>
                <a:spcPts val="0"/>
              </a:spcAft>
              <a:buClrTx/>
            </a:pPr>
            <a:r>
              <a:rPr lang="en-US" sz="2500" b="1" dirty="0" smtClean="0">
                <a:latin typeface="Georgia" panose="02040502050405020303" pitchFamily="18" charset="0"/>
              </a:rPr>
              <a:t>Los Angeles Valley College is a 2-year public college located in the heart of Los Angeles’s San Fernando Valley. </a:t>
            </a:r>
          </a:p>
          <a:p>
            <a:pPr fontAlgn="auto">
              <a:spcAft>
                <a:spcPts val="0"/>
              </a:spcAft>
              <a:buClrTx/>
            </a:pPr>
            <a:endParaRPr lang="en-US" sz="2500" b="1" dirty="0" smtClean="0">
              <a:latin typeface="Georgia" panose="02040502050405020303" pitchFamily="18" charset="0"/>
            </a:endParaRPr>
          </a:p>
          <a:p>
            <a:pPr fontAlgn="auto">
              <a:spcAft>
                <a:spcPts val="0"/>
              </a:spcAft>
              <a:buClrTx/>
            </a:pPr>
            <a:r>
              <a:rPr lang="en-US" sz="2500" b="1" dirty="0" smtClean="0">
                <a:latin typeface="Georgia" panose="02040502050405020303" pitchFamily="18" charset="0"/>
              </a:rPr>
              <a:t>Website</a:t>
            </a:r>
            <a:r>
              <a:rPr lang="en-US" sz="2500" b="1" dirty="0">
                <a:latin typeface="Georgia" panose="02040502050405020303" pitchFamily="18" charset="0"/>
              </a:rPr>
              <a:t>: www.lavc.edu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26D02D11-BF59-E547-950A-AF111450AB20}" type="slidenum">
              <a:rPr lang="en-US" altLang="ko-KR" sz="2000">
                <a:latin typeface="Georgia" pitchFamily="18" charset="0"/>
              </a:rPr>
              <a:pPr/>
              <a:t>4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79512" y="188640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graphicFrame>
        <p:nvGraphicFramePr>
          <p:cNvPr id="1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2403663"/>
              </p:ext>
            </p:extLst>
          </p:nvPr>
        </p:nvGraphicFramePr>
        <p:xfrm>
          <a:off x="13567" y="1412776"/>
          <a:ext cx="914400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6381328"/>
            <a:ext cx="907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Enrollment increased from 1949 to 1975 and has fluctuated since then.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F3385D1E-F3E6-F944-A0FE-FF969429DA8D}" type="slidenum">
              <a:rPr lang="en-US" altLang="ko-KR" sz="1800">
                <a:latin typeface="Georgia" pitchFamily="18" charset="0"/>
              </a:rPr>
              <a:pPr/>
              <a:t>5</a:t>
            </a:fld>
            <a:endParaRPr lang="en-US" altLang="ko-KR" sz="1800" dirty="0">
              <a:latin typeface="Georgia" pitchFamily="18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63513" y="181089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graphicFrame>
        <p:nvGraphicFramePr>
          <p:cNvPr id="1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0844687"/>
              </p:ext>
            </p:extLst>
          </p:nvPr>
        </p:nvGraphicFramePr>
        <p:xfrm>
          <a:off x="81756" y="1488233"/>
          <a:ext cx="8980487" cy="4749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420" y="6211669"/>
            <a:ext cx="8604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Enrollment decreased in most age groups from 2002 to 2006 and </a:t>
            </a:r>
          </a:p>
          <a:p>
            <a:r>
              <a:rPr lang="en-US" b="1" dirty="0">
                <a:latin typeface="Georgia" panose="02040502050405020303" pitchFamily="18" charset="0"/>
              </a:rPr>
              <a:t> </a:t>
            </a:r>
            <a:r>
              <a:rPr lang="en-US" b="1" dirty="0" smtClean="0">
                <a:latin typeface="Georgia" panose="02040502050405020303" pitchFamily="18" charset="0"/>
              </a:rPr>
              <a:t>    have since been on an upward trend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6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7553913"/>
              </p:ext>
            </p:extLst>
          </p:nvPr>
        </p:nvGraphicFramePr>
        <p:xfrm>
          <a:off x="146506" y="1556791"/>
          <a:ext cx="8789957" cy="4654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-3812" y="6211669"/>
            <a:ext cx="8246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Enrollment of U.S. citizens has remained relatively stable while     the number of enrollment of permanent residents has decreased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7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3683893"/>
              </p:ext>
            </p:extLst>
          </p:nvPr>
        </p:nvGraphicFramePr>
        <p:xfrm>
          <a:off x="-30515" y="1556793"/>
          <a:ext cx="9144000" cy="4654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4925" y="6211669"/>
            <a:ext cx="8929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The number of Whites have decreased dramatically since 1972 and His-panics have become the largest ethnic student group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8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8514314"/>
              </p:ext>
            </p:extLst>
          </p:nvPr>
        </p:nvGraphicFramePr>
        <p:xfrm>
          <a:off x="0" y="1556793"/>
          <a:ext cx="914400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4924" y="6211669"/>
            <a:ext cx="8978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Between 1972 and 2010, females have become the larger proportion of   students in the college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9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250956"/>
              </p:ext>
            </p:extLst>
          </p:nvPr>
        </p:nvGraphicFramePr>
        <p:xfrm>
          <a:off x="0" y="1628801"/>
          <a:ext cx="914400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-13053" y="6093296"/>
            <a:ext cx="9109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The number of English speakers has slightly increased while the number of Spanish speakers has decreased.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10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5050196"/>
              </p:ext>
            </p:extLst>
          </p:nvPr>
        </p:nvGraphicFramePr>
        <p:xfrm>
          <a:off x="0" y="1371600"/>
          <a:ext cx="9144000" cy="4865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-23171" y="6211669"/>
            <a:ext cx="8483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The majority of LAVC students were U.S. high school graduates and the number has continued to increased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90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4C56627D-CF7E-7241-AE94-142511B92AA8}" type="slidenum">
              <a:rPr lang="en-US" altLang="ko-KR" sz="2000">
                <a:latin typeface="Georgia" panose="02040502050405020303" pitchFamily="18" charset="0"/>
              </a:rPr>
              <a:pPr/>
              <a:t>11</a:t>
            </a:fld>
            <a:endParaRPr lang="en-US" altLang="ko-KR" sz="2000" dirty="0">
              <a:latin typeface="Georgia" panose="02040502050405020303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0857257"/>
              </p:ext>
            </p:extLst>
          </p:nvPr>
        </p:nvGraphicFramePr>
        <p:xfrm>
          <a:off x="0" y="1447800"/>
          <a:ext cx="9144000" cy="4717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6242940"/>
            <a:ext cx="8388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Since 1995, an increasing number of students expressed an interest to transfer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081127-9D26-184A-808D-5B1DB303DE6D}" type="slidenum">
              <a:rPr lang="en-US" altLang="ko-KR" sz="2000">
                <a:latin typeface="Georgia" pitchFamily="18" charset="0"/>
              </a:rPr>
              <a:pPr/>
              <a:t>12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7627729"/>
              </p:ext>
            </p:extLst>
          </p:nvPr>
        </p:nvGraphicFramePr>
        <p:xfrm>
          <a:off x="0" y="1628800"/>
          <a:ext cx="9144000" cy="4752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638132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Between 1981 to 2010, a majority of students transferred to a CSU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E5D2C3-9B06-1642-BA37-E0584EC83FCF}" type="slidenum">
              <a:rPr lang="en-US" altLang="ko-KR" sz="2000">
                <a:latin typeface="Georgia" pitchFamily="18" charset="0"/>
              </a:rPr>
              <a:pPr/>
              <a:t>13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5670112"/>
              </p:ext>
            </p:extLst>
          </p:nvPr>
        </p:nvGraphicFramePr>
        <p:xfrm>
          <a:off x="0" y="1628801"/>
          <a:ext cx="9144000" cy="4582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6211669"/>
            <a:ext cx="853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Between 2000 to 2009, the largest ethnic group to transfer to a CSU was Hispanics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E5D2C3-9B06-1642-BA37-E0584EC83FCF}" type="slidenum">
              <a:rPr lang="en-US" altLang="ko-KR" sz="2000">
                <a:latin typeface="Georgia" pitchFamily="18" charset="0"/>
              </a:rPr>
              <a:pPr/>
              <a:t>14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6861878"/>
              </p:ext>
            </p:extLst>
          </p:nvPr>
        </p:nvGraphicFramePr>
        <p:xfrm>
          <a:off x="0" y="1628801"/>
          <a:ext cx="9144000" cy="4592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6221675"/>
            <a:ext cx="8316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Between 2000 to 2009, the largest ethnic group to transfer to a UC was Whites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25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C032472E-B297-0D46-BD67-6511D50932F6}" type="slidenum">
              <a:rPr lang="en-US" altLang="ko-KR" sz="2000">
                <a:latin typeface="Georgia" pitchFamily="18" charset="0"/>
              </a:rPr>
              <a:pPr/>
              <a:t>15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545854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Financial Aid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7989418"/>
              </p:ext>
            </p:extLst>
          </p:nvPr>
        </p:nvGraphicFramePr>
        <p:xfrm>
          <a:off x="161764" y="1556792"/>
          <a:ext cx="8820472" cy="5145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6453336"/>
            <a:ext cx="8604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In 2007, most full-time students received financial aid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89804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5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Math Sequence</a:t>
            </a:r>
            <a:endParaRPr lang="en-US" altLang="ko-KR" sz="5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34925" y="6093296"/>
            <a:ext cx="91090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2500" dirty="0">
              <a:latin typeface="Adobe Garamond Pro Bold" pitchFamily="18" charset="0"/>
            </a:endParaRPr>
          </a:p>
        </p:txBody>
      </p:sp>
      <p:sp>
        <p:nvSpPr>
          <p:cNvPr id="2048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496BB5E5-5CAC-1146-A9F4-1014F6C1A327}" type="slidenum">
              <a:rPr lang="en-US" altLang="ko-KR" sz="2000">
                <a:latin typeface="Georgia" pitchFamily="18" charset="0"/>
              </a:rPr>
              <a:pPr/>
              <a:t>16</a:t>
            </a:fld>
            <a:endParaRPr lang="en-US" altLang="ko-KR" sz="2000" dirty="0">
              <a:latin typeface="Georgia" pitchFamily="18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470672"/>
            <a:ext cx="6233120" cy="538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1939</TotalTime>
  <Words>427</Words>
  <Application>Microsoft Office PowerPoint</Application>
  <PresentationFormat>On-screen Show (4:3)</PresentationFormat>
  <Paragraphs>115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Module</vt:lpstr>
      <vt:lpstr>Los Angeles  Valley College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artcom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ARTCOM PT</dc:creator>
  <dc:description>본 디자인은 ARTCOM PT연구소에 저작권이 있습니다.</dc:description>
  <cp:lastModifiedBy>CHEPA</cp:lastModifiedBy>
  <cp:revision>259</cp:revision>
  <dcterms:created xsi:type="dcterms:W3CDTF">2011-01-13T18:02:50Z</dcterms:created>
  <dcterms:modified xsi:type="dcterms:W3CDTF">2013-12-04T18:06:16Z</dcterms:modified>
</cp:coreProperties>
</file>