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8"/>
  </p:notesMasterIdLst>
  <p:sldIdLst>
    <p:sldId id="258" r:id="rId2"/>
    <p:sldId id="275" r:id="rId3"/>
    <p:sldId id="277" r:id="rId4"/>
    <p:sldId id="278" r:id="rId5"/>
    <p:sldId id="279" r:id="rId6"/>
    <p:sldId id="283" r:id="rId7"/>
    <p:sldId id="294" r:id="rId8"/>
    <p:sldId id="295" r:id="rId9"/>
    <p:sldId id="296" r:id="rId10"/>
    <p:sldId id="308" r:id="rId11"/>
    <p:sldId id="285" r:id="rId12"/>
    <p:sldId id="286" r:id="rId13"/>
    <p:sldId id="287" r:id="rId14"/>
    <p:sldId id="309" r:id="rId15"/>
    <p:sldId id="290" r:id="rId16"/>
    <p:sldId id="291" r:id="rId1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22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1800" b="1" i="0" u="none" strike="noStrike" baseline="0" dirty="0" smtClean="0">
                <a:latin typeface="Georgia" panose="02040502050405020303" pitchFamily="18" charset="0"/>
              </a:rPr>
              <a:t># Enrolled: Fall 1969 - 2010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marker>
            <c:symbol val="none"/>
          </c:marker>
          <c:dLbls>
            <c:dLbl>
              <c:idx val="3"/>
              <c:layout>
                <c:manualLayout>
                  <c:x val="1.3888888888889002E-3"/>
                  <c:y val="-1.643192488262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888888888889002E-3"/>
                  <c:y val="-2.816901408450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1666666666666718E-3"/>
                  <c:y val="-3.7558685446009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3888888888889002E-3"/>
                  <c:y val="5.164300765221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3888888888889002E-3"/>
                  <c:y val="-9.3896713615023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1.0185067526416108E-16"/>
                  <c:y val="1.4084507042253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0185067526416108E-16"/>
                  <c:y val="-4.6948356807511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1.3888888888889002E-3"/>
                  <c:y val="-3.7558685446009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-1.643192488262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Sheet1!$A$2:$A$19</c:f>
              <c:numCache>
                <c:formatCode>General</c:formatCode>
                <c:ptCount val="18"/>
                <c:pt idx="0">
                  <c:v>1969</c:v>
                </c:pt>
                <c:pt idx="1">
                  <c:v>1975</c:v>
                </c:pt>
                <c:pt idx="2">
                  <c:v>1980</c:v>
                </c:pt>
                <c:pt idx="3">
                  <c:v>1985</c:v>
                </c:pt>
                <c:pt idx="4">
                  <c:v>1990</c:v>
                </c:pt>
                <c:pt idx="5">
                  <c:v>1995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</c:numCache>
            </c:numRef>
          </c:cat>
          <c:val>
            <c:numRef>
              <c:f>Sheet1!$B$2:$B$19</c:f>
              <c:numCache>
                <c:formatCode>#,##0</c:formatCode>
                <c:ptCount val="18"/>
                <c:pt idx="0">
                  <c:v>3282</c:v>
                </c:pt>
                <c:pt idx="1">
                  <c:v>7893</c:v>
                </c:pt>
                <c:pt idx="2">
                  <c:v>11640</c:v>
                </c:pt>
                <c:pt idx="3">
                  <c:v>6436</c:v>
                </c:pt>
                <c:pt idx="4">
                  <c:v>9677</c:v>
                </c:pt>
                <c:pt idx="5">
                  <c:v>7727</c:v>
                </c:pt>
                <c:pt idx="6">
                  <c:v>6927</c:v>
                </c:pt>
                <c:pt idx="7">
                  <c:v>7499</c:v>
                </c:pt>
                <c:pt idx="8">
                  <c:v>8313</c:v>
                </c:pt>
                <c:pt idx="9">
                  <c:v>9718</c:v>
                </c:pt>
                <c:pt idx="10">
                  <c:v>9804</c:v>
                </c:pt>
                <c:pt idx="11">
                  <c:v>8305</c:v>
                </c:pt>
                <c:pt idx="12">
                  <c:v>8390</c:v>
                </c:pt>
                <c:pt idx="13">
                  <c:v>8088</c:v>
                </c:pt>
                <c:pt idx="14">
                  <c:v>9216</c:v>
                </c:pt>
                <c:pt idx="15">
                  <c:v>10780</c:v>
                </c:pt>
                <c:pt idx="16">
                  <c:v>10932</c:v>
                </c:pt>
                <c:pt idx="17">
                  <c:v>11140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8003456"/>
        <c:axId val="40748544"/>
      </c:lineChart>
      <c:catAx>
        <c:axId val="3800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748544"/>
        <c:crosses val="autoZero"/>
        <c:auto val="1"/>
        <c:lblAlgn val="ctr"/>
        <c:lblOffset val="100"/>
        <c:noMultiLvlLbl val="0"/>
      </c:catAx>
      <c:valAx>
        <c:axId val="4074854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8003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1800" b="1" i="0" u="none" strike="noStrike" baseline="0" dirty="0" smtClean="0">
                <a:latin typeface="Georgia" panose="02040502050405020303" pitchFamily="18" charset="0"/>
              </a:rPr>
              <a:t># Enrolled by Age: Fall 2000 - 2010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2719844565856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126859142607201"/>
          <c:y val="6.5856517935258194E-2"/>
          <c:w val="0.88746052055992686"/>
          <c:h val="0.780501487314086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Concurrent High School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#,##0</c:formatCode>
                <c:ptCount val="11"/>
                <c:pt idx="0">
                  <c:v>2223</c:v>
                </c:pt>
                <c:pt idx="1">
                  <c:v>2310</c:v>
                </c:pt>
                <c:pt idx="2">
                  <c:v>627</c:v>
                </c:pt>
                <c:pt idx="3">
                  <c:v>415</c:v>
                </c:pt>
                <c:pt idx="4" formatCode="General">
                  <c:v>321</c:v>
                </c:pt>
                <c:pt idx="5">
                  <c:v>334</c:v>
                </c:pt>
                <c:pt idx="6">
                  <c:v>489</c:v>
                </c:pt>
                <c:pt idx="7">
                  <c:v>922</c:v>
                </c:pt>
                <c:pt idx="8">
                  <c:v>1547</c:v>
                </c:pt>
                <c:pt idx="9">
                  <c:v>1074</c:v>
                </c:pt>
                <c:pt idx="10">
                  <c:v>763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 20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1.3888888888889002E-3"/>
                  <c:y val="2.0833333333333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7777777778108E-3"/>
                  <c:y val="6.94444444444447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888888888889002E-3"/>
                  <c:y val="-1.6203703703703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Sheet1!$C$2:$C$12</c:f>
              <c:numCache>
                <c:formatCode>#,##0</c:formatCode>
                <c:ptCount val="11"/>
                <c:pt idx="0">
                  <c:v>708</c:v>
                </c:pt>
                <c:pt idx="1">
                  <c:v>791</c:v>
                </c:pt>
                <c:pt idx="2">
                  <c:v>1079</c:v>
                </c:pt>
                <c:pt idx="3">
                  <c:v>1308</c:v>
                </c:pt>
                <c:pt idx="4">
                  <c:v>1148</c:v>
                </c:pt>
                <c:pt idx="5">
                  <c:v>1075</c:v>
                </c:pt>
                <c:pt idx="6">
                  <c:v>963</c:v>
                </c:pt>
                <c:pt idx="7">
                  <c:v>1121</c:v>
                </c:pt>
                <c:pt idx="8">
                  <c:v>1201</c:v>
                </c:pt>
                <c:pt idx="9">
                  <c:v>1357</c:v>
                </c:pt>
                <c:pt idx="10">
                  <c:v>1587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20-24</c:v>
                </c:pt>
              </c:strCache>
            </c:strRef>
          </c:tx>
          <c:marker>
            <c:symbol val="none"/>
          </c:marker>
          <c:dLbls>
            <c:dLbl>
              <c:idx val="6"/>
              <c:layout>
                <c:manualLayout>
                  <c:x val="-1.38888888888889E-3"/>
                  <c:y val="-2.2222222222222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6.2222222222222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Sheet1!$D$2:$D$12</c:f>
              <c:numCache>
                <c:formatCode>#,##0</c:formatCode>
                <c:ptCount val="11"/>
                <c:pt idx="0">
                  <c:v>1321</c:v>
                </c:pt>
                <c:pt idx="1">
                  <c:v>1591</c:v>
                </c:pt>
                <c:pt idx="2">
                  <c:v>2454</c:v>
                </c:pt>
                <c:pt idx="3">
                  <c:v>2758</c:v>
                </c:pt>
                <c:pt idx="4">
                  <c:v>2420</c:v>
                </c:pt>
                <c:pt idx="5">
                  <c:v>2435</c:v>
                </c:pt>
                <c:pt idx="6">
                  <c:v>2291</c:v>
                </c:pt>
                <c:pt idx="7">
                  <c:v>2405</c:v>
                </c:pt>
                <c:pt idx="8">
                  <c:v>2785</c:v>
                </c:pt>
                <c:pt idx="9">
                  <c:v>3066</c:v>
                </c:pt>
                <c:pt idx="10">
                  <c:v>3312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25-34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3.1111111111111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89E-3"/>
                  <c:y val="1.48153980752406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0925337632080138E-17"/>
                  <c:y val="1.3333333333333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2222222222222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888888888889002E-3"/>
                  <c:y val="-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7777777777805E-3"/>
                  <c:y val="-2.0555555555555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8.33333333333334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Sheet1!$E$2:$E$12</c:f>
              <c:numCache>
                <c:formatCode>#,##0</c:formatCode>
                <c:ptCount val="11"/>
                <c:pt idx="0">
                  <c:v>1647</c:v>
                </c:pt>
                <c:pt idx="1">
                  <c:v>1803</c:v>
                </c:pt>
                <c:pt idx="2">
                  <c:v>2827</c:v>
                </c:pt>
                <c:pt idx="3">
                  <c:v>2696</c:v>
                </c:pt>
                <c:pt idx="4">
                  <c:v>2223</c:v>
                </c:pt>
                <c:pt idx="5">
                  <c:v>2273</c:v>
                </c:pt>
                <c:pt idx="6">
                  <c:v>2173</c:v>
                </c:pt>
                <c:pt idx="7">
                  <c:v>2378</c:v>
                </c:pt>
                <c:pt idx="8">
                  <c:v>2703</c:v>
                </c:pt>
                <c:pt idx="9">
                  <c:v>2882</c:v>
                </c:pt>
                <c:pt idx="10">
                  <c:v>2924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35 and Over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2.22222222222222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89E-3"/>
                  <c:y val="-2.2314785651793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0925337632080138E-17"/>
                  <c:y val="2.4444444444444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4.4444444444444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9444444444444519E-3"/>
                  <c:y val="-2.5000000000000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888888888889002E-3"/>
                  <c:y val="9.2592592592593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Sheet1!$F$2:$F$12</c:f>
              <c:numCache>
                <c:formatCode>#,##0</c:formatCode>
                <c:ptCount val="11"/>
                <c:pt idx="0">
                  <c:v>1599</c:v>
                </c:pt>
                <c:pt idx="1">
                  <c:v>1818</c:v>
                </c:pt>
                <c:pt idx="2">
                  <c:v>2732</c:v>
                </c:pt>
                <c:pt idx="3">
                  <c:v>2627</c:v>
                </c:pt>
                <c:pt idx="4">
                  <c:v>2192</c:v>
                </c:pt>
                <c:pt idx="5">
                  <c:v>2273</c:v>
                </c:pt>
                <c:pt idx="6">
                  <c:v>2173</c:v>
                </c:pt>
                <c:pt idx="7">
                  <c:v>2391</c:v>
                </c:pt>
                <c:pt idx="8">
                  <c:v>2544</c:v>
                </c:pt>
                <c:pt idx="9">
                  <c:v>2554</c:v>
                </c:pt>
                <c:pt idx="10">
                  <c:v>2555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285312"/>
        <c:axId val="42328064"/>
      </c:lineChart>
      <c:catAx>
        <c:axId val="4228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328064"/>
        <c:crosses val="autoZero"/>
        <c:auto val="1"/>
        <c:lblAlgn val="ctr"/>
        <c:lblOffset val="100"/>
        <c:noMultiLvlLbl val="0"/>
      </c:catAx>
      <c:valAx>
        <c:axId val="4232806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285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90357848498104087"/>
          <c:w val="0.999881999125109"/>
          <c:h val="9.4150991542724188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Citizenship: Fall 1995 - 2010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3576516337399692"/>
          <c:y val="1.25326459655194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75798337707786"/>
          <c:y val="8.6512274201018993E-2"/>
          <c:w val="0.88924201662292202"/>
          <c:h val="0.765565025795886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U.S. Citizens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Sheet1!$B$2:$B$7</c:f>
              <c:numCache>
                <c:formatCode>0.0</c:formatCode>
                <c:ptCount val="6"/>
                <c:pt idx="0">
                  <c:v>86.5</c:v>
                </c:pt>
                <c:pt idx="1">
                  <c:v>89.3</c:v>
                </c:pt>
                <c:pt idx="2">
                  <c:v>86.6</c:v>
                </c:pt>
                <c:pt idx="3">
                  <c:v>90</c:v>
                </c:pt>
                <c:pt idx="4">
                  <c:v>89.2</c:v>
                </c:pt>
                <c:pt idx="5">
                  <c:v>89.9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Permanent Residents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Sheet1!$C$2:$C$7</c:f>
              <c:numCache>
                <c:formatCode>0.0</c:formatCode>
                <c:ptCount val="6"/>
                <c:pt idx="0">
                  <c:v>10.5</c:v>
                </c:pt>
                <c:pt idx="1">
                  <c:v>7</c:v>
                </c:pt>
                <c:pt idx="2">
                  <c:v>9.3000000000000007</c:v>
                </c:pt>
                <c:pt idx="3">
                  <c:v>6.3</c:v>
                </c:pt>
                <c:pt idx="4">
                  <c:v>6.9</c:v>
                </c:pt>
                <c:pt idx="5">
                  <c:v>6.5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Students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8055555555555609E-2"/>
                  <c:y val="2.4509803921568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1666666666667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055555555555561E-2"/>
                  <c:y val="4.90196078431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3611111111111204E-2"/>
                  <c:y val="-2.4509803921568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Sheet1!$D$2:$D$7</c:f>
              <c:numCache>
                <c:formatCode>0.0</c:formatCode>
                <c:ptCount val="6"/>
                <c:pt idx="0">
                  <c:v>1.5</c:v>
                </c:pt>
                <c:pt idx="1">
                  <c:v>0.9</c:v>
                </c:pt>
                <c:pt idx="2">
                  <c:v>1.3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AB 540 Students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2.3611111111111204E-2"/>
                  <c:y val="-7.6376022850085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833333333333402E-2"/>
                  <c:y val="-2.4509803921568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777777777778106E-2"/>
                  <c:y val="-7.3529411764705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4999999999999904E-2"/>
                  <c:y val="-4.90196078431379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2" formatCode="0.0">
                  <c:v>0.8</c:v>
                </c:pt>
                <c:pt idx="3" formatCode="0.0">
                  <c:v>0.60000000000000109</c:v>
                </c:pt>
                <c:pt idx="4" formatCode="0.0">
                  <c:v>0.9</c:v>
                </c:pt>
                <c:pt idx="5" formatCode="0.0">
                  <c:v>1.1000000000000001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 Students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2.4837429362553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0227908738140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8108E-3"/>
                  <c:y val="-2.6735258967082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888888888889002E-3"/>
                  <c:y val="-2.6352427370688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3275610223925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2.1759038396277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Sheet1!$F$2:$F$7</c:f>
              <c:numCache>
                <c:formatCode>0.0</c:formatCode>
                <c:ptCount val="6"/>
                <c:pt idx="0">
                  <c:v>1.6</c:v>
                </c:pt>
                <c:pt idx="1">
                  <c:v>2.9</c:v>
                </c:pt>
                <c:pt idx="2">
                  <c:v>2.1</c:v>
                </c:pt>
                <c:pt idx="3">
                  <c:v>2.2000000000000002</c:v>
                </c:pt>
                <c:pt idx="4">
                  <c:v>2.1</c:v>
                </c:pt>
                <c:pt idx="5">
                  <c:v>1.6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2930176"/>
        <c:axId val="42931712"/>
      </c:barChart>
      <c:catAx>
        <c:axId val="4293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931712"/>
        <c:crosses val="autoZero"/>
        <c:auto val="1"/>
        <c:lblAlgn val="ctr"/>
        <c:lblOffset val="100"/>
        <c:noMultiLvlLbl val="0"/>
      </c:catAx>
      <c:valAx>
        <c:axId val="4293171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930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2127122896402658"/>
          <c:w val="0.99868908573928195"/>
          <c:h val="7.8728771035973449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Ethnicity: Fall 1972 - 2010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0.0</c:formatCode>
                <c:ptCount val="10"/>
                <c:pt idx="0">
                  <c:v>4</c:v>
                </c:pt>
                <c:pt idx="1">
                  <c:v>8.3000000000000007</c:v>
                </c:pt>
                <c:pt idx="2">
                  <c:v>10.4</c:v>
                </c:pt>
                <c:pt idx="3">
                  <c:v>8.3000000000000007</c:v>
                </c:pt>
                <c:pt idx="4">
                  <c:v>10.1</c:v>
                </c:pt>
                <c:pt idx="5">
                  <c:v>9.7000000000000011</c:v>
                </c:pt>
                <c:pt idx="6">
                  <c:v>9.7000000000000011</c:v>
                </c:pt>
                <c:pt idx="7">
                  <c:v>9.1</c:v>
                </c:pt>
                <c:pt idx="8">
                  <c:v>9.5</c:v>
                </c:pt>
                <c:pt idx="9">
                  <c:v>9.5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0.0</c:formatCode>
                <c:ptCount val="10"/>
                <c:pt idx="0">
                  <c:v>33.5</c:v>
                </c:pt>
                <c:pt idx="1">
                  <c:v>50</c:v>
                </c:pt>
                <c:pt idx="2">
                  <c:v>50.1</c:v>
                </c:pt>
                <c:pt idx="3">
                  <c:v>52.5</c:v>
                </c:pt>
                <c:pt idx="4">
                  <c:v>45.3</c:v>
                </c:pt>
                <c:pt idx="5">
                  <c:v>44.6</c:v>
                </c:pt>
                <c:pt idx="6">
                  <c:v>45.6</c:v>
                </c:pt>
                <c:pt idx="7">
                  <c:v>43.4</c:v>
                </c:pt>
                <c:pt idx="8">
                  <c:v>42.4</c:v>
                </c:pt>
                <c:pt idx="9">
                  <c:v>41.8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Sheet1!$D$2:$D$11</c:f>
              <c:numCache>
                <c:formatCode>0.0</c:formatCode>
                <c:ptCount val="10"/>
                <c:pt idx="0">
                  <c:v>4.0999999999999996</c:v>
                </c:pt>
                <c:pt idx="1">
                  <c:v>6.2</c:v>
                </c:pt>
                <c:pt idx="2">
                  <c:v>12.5</c:v>
                </c:pt>
                <c:pt idx="3">
                  <c:v>23</c:v>
                </c:pt>
                <c:pt idx="4">
                  <c:v>26.7</c:v>
                </c:pt>
                <c:pt idx="5">
                  <c:v>28</c:v>
                </c:pt>
                <c:pt idx="6">
                  <c:v>26.9</c:v>
                </c:pt>
                <c:pt idx="7">
                  <c:v>30.3</c:v>
                </c:pt>
                <c:pt idx="8">
                  <c:v>29.5</c:v>
                </c:pt>
                <c:pt idx="9">
                  <c:v>30.2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Sheet1!$E$2:$E$11</c:f>
              <c:numCache>
                <c:formatCode>0.0</c:formatCode>
                <c:ptCount val="10"/>
                <c:pt idx="0">
                  <c:v>56.1</c:v>
                </c:pt>
                <c:pt idx="1">
                  <c:v>32.6</c:v>
                </c:pt>
                <c:pt idx="2">
                  <c:v>24.1</c:v>
                </c:pt>
                <c:pt idx="3">
                  <c:v>13</c:v>
                </c:pt>
                <c:pt idx="4">
                  <c:v>14.9</c:v>
                </c:pt>
                <c:pt idx="5">
                  <c:v>14.9</c:v>
                </c:pt>
                <c:pt idx="6">
                  <c:v>14.6</c:v>
                </c:pt>
                <c:pt idx="7">
                  <c:v>14.3</c:v>
                </c:pt>
                <c:pt idx="8">
                  <c:v>16</c:v>
                </c:pt>
                <c:pt idx="9">
                  <c:v>16.5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3335040"/>
        <c:axId val="43484288"/>
      </c:barChart>
      <c:catAx>
        <c:axId val="4333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484288"/>
        <c:crosses val="autoZero"/>
        <c:auto val="1"/>
        <c:lblAlgn val="ctr"/>
        <c:lblOffset val="100"/>
        <c:noMultiLvlLbl val="0"/>
      </c:catAx>
      <c:valAx>
        <c:axId val="4348428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33504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Gender: Fall 1972 - 2010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62524278215223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143591426071734E-2"/>
          <c:y val="6.9369045921102462E-2"/>
          <c:w val="0.89968974190726081"/>
          <c:h val="0.7714603569619369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Sheet1!$B$2:$B$11</c:f>
              <c:numCache>
                <c:formatCode>0.0</c:formatCode>
                <c:ptCount val="10"/>
                <c:pt idx="0">
                  <c:v>45.9</c:v>
                </c:pt>
                <c:pt idx="1">
                  <c:v>61.5</c:v>
                </c:pt>
                <c:pt idx="2">
                  <c:v>61.3</c:v>
                </c:pt>
                <c:pt idx="3">
                  <c:v>59.7</c:v>
                </c:pt>
                <c:pt idx="4">
                  <c:v>63.9</c:v>
                </c:pt>
                <c:pt idx="5">
                  <c:v>62.1</c:v>
                </c:pt>
                <c:pt idx="6">
                  <c:v>61.3</c:v>
                </c:pt>
                <c:pt idx="7">
                  <c:v>60.2</c:v>
                </c:pt>
                <c:pt idx="8">
                  <c:v>61.1</c:v>
                </c:pt>
                <c:pt idx="9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1972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Sheet1!$C$2:$C$11</c:f>
              <c:numCache>
                <c:formatCode>0.0</c:formatCode>
                <c:ptCount val="10"/>
                <c:pt idx="0">
                  <c:v>54.1</c:v>
                </c:pt>
                <c:pt idx="1">
                  <c:v>38.5</c:v>
                </c:pt>
                <c:pt idx="2">
                  <c:v>38.700000000000003</c:v>
                </c:pt>
                <c:pt idx="3">
                  <c:v>40.299999999999997</c:v>
                </c:pt>
                <c:pt idx="4">
                  <c:v>36.1</c:v>
                </c:pt>
                <c:pt idx="5">
                  <c:v>37.9</c:v>
                </c:pt>
                <c:pt idx="6">
                  <c:v>38.700000000000003</c:v>
                </c:pt>
                <c:pt idx="7">
                  <c:v>39.799999999999997</c:v>
                </c:pt>
                <c:pt idx="8">
                  <c:v>38.9</c:v>
                </c:pt>
                <c:pt idx="9">
                  <c:v>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4201856"/>
        <c:axId val="44203392"/>
      </c:barChart>
      <c:catAx>
        <c:axId val="4420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203392"/>
        <c:crosses val="autoZero"/>
        <c:auto val="1"/>
        <c:lblAlgn val="ctr"/>
        <c:lblOffset val="100"/>
        <c:noMultiLvlLbl val="0"/>
      </c:catAx>
      <c:valAx>
        <c:axId val="4420339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2018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% Enrolled by Home Language: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Fall 1993 - 2010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English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Sheet1!$B$2:$B$6</c:f>
              <c:numCache>
                <c:formatCode>0.0</c:formatCode>
                <c:ptCount val="5"/>
                <c:pt idx="0">
                  <c:v>80.3</c:v>
                </c:pt>
                <c:pt idx="1">
                  <c:v>79.400000000000006</c:v>
                </c:pt>
                <c:pt idx="2">
                  <c:v>82.8</c:v>
                </c:pt>
                <c:pt idx="3">
                  <c:v>83.2</c:v>
                </c:pt>
                <c:pt idx="4">
                  <c:v>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Spanish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Sheet1!$C$2:$C$6</c:f>
              <c:numCache>
                <c:formatCode>0.0</c:formatCode>
                <c:ptCount val="5"/>
                <c:pt idx="0">
                  <c:v>7.4</c:v>
                </c:pt>
                <c:pt idx="1">
                  <c:v>11.7</c:v>
                </c:pt>
                <c:pt idx="2">
                  <c:v>8.4</c:v>
                </c:pt>
                <c:pt idx="3">
                  <c:v>7.9</c:v>
                </c:pt>
                <c:pt idx="4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 Language Speakers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1993</c:v>
                </c:pt>
                <c:pt idx="1">
                  <c:v>2000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Sheet1!$D$2:$D$6</c:f>
              <c:numCache>
                <c:formatCode>0.0</c:formatCode>
                <c:ptCount val="5"/>
                <c:pt idx="0">
                  <c:v>12.3</c:v>
                </c:pt>
                <c:pt idx="1">
                  <c:v>8.9</c:v>
                </c:pt>
                <c:pt idx="2">
                  <c:v>8.8000000000000007</c:v>
                </c:pt>
                <c:pt idx="3">
                  <c:v>8.9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5799296"/>
        <c:axId val="71463296"/>
      </c:barChart>
      <c:catAx>
        <c:axId val="4579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1463296"/>
        <c:crosses val="autoZero"/>
        <c:auto val="1"/>
        <c:lblAlgn val="ctr"/>
        <c:lblOffset val="100"/>
        <c:noMultiLvlLbl val="0"/>
      </c:catAx>
      <c:valAx>
        <c:axId val="7146329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57992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2077865266841644E-4"/>
          <c:y val="0.90655693210495647"/>
          <c:w val="0.99947922134733191"/>
          <c:h val="7.5858621072050228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44914698162729"/>
          <c:y val="0.11157407407407408"/>
          <c:w val="0.63453696412948402"/>
          <c:h val="0.804228273549143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High School Graduate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Sheet1!$B$2:$B$12</c:f>
              <c:numCache>
                <c:formatCode>#,##0_);\(#,##0\)</c:formatCode>
                <c:ptCount val="11"/>
                <c:pt idx="0">
                  <c:v>6381</c:v>
                </c:pt>
                <c:pt idx="1">
                  <c:v>5348</c:v>
                </c:pt>
                <c:pt idx="2">
                  <c:v>4619</c:v>
                </c:pt>
                <c:pt idx="3">
                  <c:v>4825</c:v>
                </c:pt>
                <c:pt idx="4">
                  <c:v>5723</c:v>
                </c:pt>
                <c:pt idx="5">
                  <c:v>5933</c:v>
                </c:pt>
                <c:pt idx="6">
                  <c:v>5197</c:v>
                </c:pt>
                <c:pt idx="7">
                  <c:v>5100</c:v>
                </c:pt>
                <c:pt idx="8">
                  <c:v>6038</c:v>
                </c:pt>
                <c:pt idx="9">
                  <c:v>6429</c:v>
                </c:pt>
                <c:pt idx="10">
                  <c:v>6946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Foreign High School Graduate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Sheet1!$C$2:$C$12</c:f>
              <c:numCache>
                <c:formatCode>#,##0_);\(#,##0\)</c:formatCode>
                <c:ptCount val="11"/>
                <c:pt idx="0">
                  <c:v>625</c:v>
                </c:pt>
                <c:pt idx="1">
                  <c:v>710</c:v>
                </c:pt>
                <c:pt idx="2">
                  <c:v>577</c:v>
                </c:pt>
                <c:pt idx="3">
                  <c:v>657</c:v>
                </c:pt>
                <c:pt idx="4">
                  <c:v>735</c:v>
                </c:pt>
                <c:pt idx="5">
                  <c:v>729</c:v>
                </c:pt>
                <c:pt idx="6">
                  <c:v>629</c:v>
                </c:pt>
                <c:pt idx="7">
                  <c:v>575</c:v>
                </c:pt>
                <c:pt idx="8">
                  <c:v>477</c:v>
                </c:pt>
                <c:pt idx="9">
                  <c:v>498</c:v>
                </c:pt>
                <c:pt idx="10">
                  <c:v>489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School Equivalency, Proficiency Certificate, etc.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Sheet1!$D$2:$D$12</c:f>
              <c:numCache>
                <c:formatCode>#,##0_);\(#,##0\)</c:formatCode>
                <c:ptCount val="11"/>
                <c:pt idx="0">
                  <c:v>428</c:v>
                </c:pt>
                <c:pt idx="1">
                  <c:v>416</c:v>
                </c:pt>
                <c:pt idx="2">
                  <c:v>408</c:v>
                </c:pt>
                <c:pt idx="3">
                  <c:v>494</c:v>
                </c:pt>
                <c:pt idx="4">
                  <c:v>615</c:v>
                </c:pt>
                <c:pt idx="5">
                  <c:v>593</c:v>
                </c:pt>
                <c:pt idx="6">
                  <c:v>530</c:v>
                </c:pt>
                <c:pt idx="7">
                  <c:v>430</c:v>
                </c:pt>
                <c:pt idx="8">
                  <c:v>513</c:v>
                </c:pt>
                <c:pt idx="9">
                  <c:v>550</c:v>
                </c:pt>
                <c:pt idx="10">
                  <c:v>590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Concurrently Enrolled High School Student</c:v>
                </c:pt>
              </c:strCache>
            </c:strRef>
          </c:tx>
          <c:marker>
            <c:symbol val="none"/>
          </c:marker>
          <c:dLbls>
            <c:dLbl>
              <c:idx val="2"/>
              <c:delete val="1"/>
            </c:dLbl>
            <c:dLbl>
              <c:idx val="3"/>
              <c:delete val="1"/>
            </c:dLbl>
            <c:dLbl>
              <c:idx val="7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Sheet1!$E$2:$E$12</c:f>
              <c:numCache>
                <c:formatCode>#,##0_);\(#,##0\)</c:formatCode>
                <c:ptCount val="11"/>
                <c:pt idx="0">
                  <c:v>129</c:v>
                </c:pt>
                <c:pt idx="1">
                  <c:v>61</c:v>
                </c:pt>
                <c:pt idx="2">
                  <c:v>440</c:v>
                </c:pt>
                <c:pt idx="3">
                  <c:v>550</c:v>
                </c:pt>
                <c:pt idx="4">
                  <c:v>526</c:v>
                </c:pt>
                <c:pt idx="5">
                  <c:v>434</c:v>
                </c:pt>
                <c:pt idx="6">
                  <c:v>321</c:v>
                </c:pt>
                <c:pt idx="7">
                  <c:v>312</c:v>
                </c:pt>
                <c:pt idx="8">
                  <c:v>1338</c:v>
                </c:pt>
                <c:pt idx="9">
                  <c:v>1026</c:v>
                </c:pt>
                <c:pt idx="10">
                  <c:v>722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a High School Graduate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Sheet1!$F$2:$F$12</c:f>
              <c:numCache>
                <c:formatCode>#,##0_);\(#,##0\)</c:formatCode>
                <c:ptCount val="11"/>
                <c:pt idx="0">
                  <c:v>469</c:v>
                </c:pt>
                <c:pt idx="1">
                  <c:v>412</c:v>
                </c:pt>
                <c:pt idx="2">
                  <c:v>362</c:v>
                </c:pt>
                <c:pt idx="3">
                  <c:v>433</c:v>
                </c:pt>
                <c:pt idx="4">
                  <c:v>460</c:v>
                </c:pt>
                <c:pt idx="5">
                  <c:v>442</c:v>
                </c:pt>
                <c:pt idx="6">
                  <c:v>353</c:v>
                </c:pt>
                <c:pt idx="7">
                  <c:v>314</c:v>
                </c:pt>
                <c:pt idx="8">
                  <c:v>397</c:v>
                </c:pt>
                <c:pt idx="9">
                  <c:v>436</c:v>
                </c:pt>
                <c:pt idx="10">
                  <c:v>346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AA or Higher Degree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Sheet1!$G$2:$G$12</c:f>
              <c:numCache>
                <c:formatCode>#,##0_);\(#,##0\)</c:formatCode>
                <c:ptCount val="11"/>
                <c:pt idx="0">
                  <c:v>1645</c:v>
                </c:pt>
                <c:pt idx="1">
                  <c:v>781</c:v>
                </c:pt>
                <c:pt idx="2">
                  <c:v>1093</c:v>
                </c:pt>
                <c:pt idx="3">
                  <c:v>1355</c:v>
                </c:pt>
                <c:pt idx="4">
                  <c:v>1659</c:v>
                </c:pt>
                <c:pt idx="5">
                  <c:v>1674</c:v>
                </c:pt>
                <c:pt idx="6">
                  <c:v>1274</c:v>
                </c:pt>
                <c:pt idx="7">
                  <c:v>1658</c:v>
                </c:pt>
                <c:pt idx="8">
                  <c:v>2016</c:v>
                </c:pt>
                <c:pt idx="9">
                  <c:v>1993</c:v>
                </c:pt>
                <c:pt idx="10">
                  <c:v>2046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675584"/>
        <c:axId val="82677120"/>
      </c:lineChart>
      <c:catAx>
        <c:axId val="8267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2677120"/>
        <c:crosses val="autoZero"/>
        <c:auto val="1"/>
        <c:lblAlgn val="ctr"/>
        <c:lblOffset val="100"/>
        <c:noMultiLvlLbl val="0"/>
      </c:catAx>
      <c:valAx>
        <c:axId val="82677120"/>
        <c:scaling>
          <c:orientation val="minMax"/>
        </c:scaling>
        <c:delete val="0"/>
        <c:axPos val="l"/>
        <c:majorGridlines/>
        <c:numFmt formatCode="#,##0_);\(#,##0\)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2675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7500000000003"/>
          <c:y val="0.13641065809146763"/>
          <c:w val="0.21495833333333336"/>
          <c:h val="0.82874015748031493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 smtClean="0">
                <a:latin typeface="Georgia" panose="02040502050405020303" pitchFamily="18" charset="0"/>
              </a:rPr>
              <a:t># Enrolled by Educational Goal: Fall 1983 - 2010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053368328959709E-2"/>
          <c:y val="0.14115023474178401"/>
          <c:w val="0.72467574365704512"/>
          <c:h val="0.7476446342094612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Vocational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Sheet1!$B$2:$B$10</c:f>
              <c:numCache>
                <c:formatCode>#,##0_);\(#,##0\)</c:formatCode>
                <c:ptCount val="9"/>
                <c:pt idx="0">
                  <c:v>3121</c:v>
                </c:pt>
                <c:pt idx="1">
                  <c:v>3471</c:v>
                </c:pt>
                <c:pt idx="2">
                  <c:v>3232</c:v>
                </c:pt>
                <c:pt idx="3">
                  <c:v>2786</c:v>
                </c:pt>
                <c:pt idx="4">
                  <c:v>3537</c:v>
                </c:pt>
                <c:pt idx="5">
                  <c:v>3094</c:v>
                </c:pt>
                <c:pt idx="6">
                  <c:v>3177</c:v>
                </c:pt>
                <c:pt idx="7">
                  <c:v>3117</c:v>
                </c:pt>
                <c:pt idx="8">
                  <c:v>3253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Transfer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1.8779342723004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Sheet1!$C$2:$C$10</c:f>
              <c:numCache>
                <c:formatCode>#,##0_);\(#,##0\)</c:formatCode>
                <c:ptCount val="9"/>
                <c:pt idx="0">
                  <c:v>3132</c:v>
                </c:pt>
                <c:pt idx="1">
                  <c:v>3303</c:v>
                </c:pt>
                <c:pt idx="2">
                  <c:v>2579</c:v>
                </c:pt>
                <c:pt idx="3">
                  <c:v>2188</c:v>
                </c:pt>
                <c:pt idx="4">
                  <c:v>3332</c:v>
                </c:pt>
                <c:pt idx="5">
                  <c:v>2781</c:v>
                </c:pt>
                <c:pt idx="6">
                  <c:v>3805</c:v>
                </c:pt>
                <c:pt idx="7">
                  <c:v>4249</c:v>
                </c:pt>
                <c:pt idx="8">
                  <c:v>4548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General Education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Sheet1!$D$2:$D$10</c:f>
              <c:numCache>
                <c:formatCode>#,##0_);\(#,##0\)</c:formatCode>
                <c:ptCount val="9"/>
                <c:pt idx="0">
                  <c:v>631</c:v>
                </c:pt>
                <c:pt idx="1">
                  <c:v>1122</c:v>
                </c:pt>
                <c:pt idx="2">
                  <c:v>746</c:v>
                </c:pt>
                <c:pt idx="3">
                  <c:v>811</c:v>
                </c:pt>
                <c:pt idx="4">
                  <c:v>1179</c:v>
                </c:pt>
                <c:pt idx="5">
                  <c:v>957</c:v>
                </c:pt>
                <c:pt idx="6">
                  <c:v>1423</c:v>
                </c:pt>
                <c:pt idx="7">
                  <c:v>1405</c:v>
                </c:pt>
                <c:pt idx="8">
                  <c:v>1306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Transitional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Sheet1!$E$2:$E$10</c:f>
              <c:numCache>
                <c:formatCode>#,##0_);\(#,##0\)</c:formatCode>
                <c:ptCount val="9"/>
                <c:pt idx="1">
                  <c:v>214</c:v>
                </c:pt>
                <c:pt idx="2">
                  <c:v>258</c:v>
                </c:pt>
                <c:pt idx="3">
                  <c:v>461</c:v>
                </c:pt>
                <c:pt idx="4">
                  <c:v>493</c:v>
                </c:pt>
                <c:pt idx="5">
                  <c:v>423</c:v>
                </c:pt>
                <c:pt idx="6">
                  <c:v>863</c:v>
                </c:pt>
                <c:pt idx="7">
                  <c:v>649</c:v>
                </c:pt>
                <c:pt idx="8">
                  <c:v>640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Undecided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1983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2003</c:v>
                </c:pt>
                <c:pt idx="5">
                  <c:v>2005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Sheet1!$F$2:$F$10</c:f>
              <c:numCache>
                <c:formatCode>#,##0_);\(#,##0\)</c:formatCode>
                <c:ptCount val="9"/>
                <c:pt idx="0">
                  <c:v>2037</c:v>
                </c:pt>
                <c:pt idx="1">
                  <c:v>2506</c:v>
                </c:pt>
                <c:pt idx="2">
                  <c:v>1729</c:v>
                </c:pt>
                <c:pt idx="3">
                  <c:v>2658</c:v>
                </c:pt>
                <c:pt idx="4">
                  <c:v>1515</c:v>
                </c:pt>
                <c:pt idx="5">
                  <c:v>1343</c:v>
                </c:pt>
                <c:pt idx="6">
                  <c:v>1815</c:v>
                </c:pt>
                <c:pt idx="7">
                  <c:v>1955</c:v>
                </c:pt>
                <c:pt idx="8">
                  <c:v>1771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5663744"/>
        <c:axId val="85665664"/>
      </c:lineChart>
      <c:catAx>
        <c:axId val="8566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665664"/>
        <c:crosses val="autoZero"/>
        <c:auto val="1"/>
        <c:lblAlgn val="ctr"/>
        <c:lblOffset val="100"/>
        <c:noMultiLvlLbl val="0"/>
      </c:catAx>
      <c:valAx>
        <c:axId val="85665664"/>
        <c:scaling>
          <c:orientation val="minMax"/>
        </c:scaling>
        <c:delete val="0"/>
        <c:axPos val="l"/>
        <c:majorGridlines/>
        <c:numFmt formatCode="#,##0_);\(#,##0\)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663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06244531933491"/>
          <c:y val="0.183910576318805"/>
          <c:w val="0.18460422134733204"/>
          <c:h val="0.70345828250342213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Students to a UC or CSU: 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1981</a:t>
            </a:r>
            <a:r>
              <a:rPr lang="en-US" sz="1800" b="1" baseline="0" dirty="0" smtClean="0">
                <a:effectLst/>
                <a:latin typeface="Georgia" panose="02040502050405020303" pitchFamily="18" charset="0"/>
              </a:rPr>
              <a:t> - 201</a:t>
            </a:r>
            <a:r>
              <a:rPr lang="en-US" sz="1800" b="1" dirty="0" smtClean="0">
                <a:effectLst/>
                <a:latin typeface="Georgia" panose="02040502050405020303" pitchFamily="18" charset="0"/>
              </a:rPr>
              <a:t>0</a:t>
            </a:r>
            <a:endParaRPr lang="en-US" sz="1800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California State University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326</c:v>
                </c:pt>
                <c:pt idx="1">
                  <c:v>260</c:v>
                </c:pt>
                <c:pt idx="2">
                  <c:v>204</c:v>
                </c:pt>
                <c:pt idx="3">
                  <c:v>174</c:v>
                </c:pt>
                <c:pt idx="4">
                  <c:v>199</c:v>
                </c:pt>
                <c:pt idx="5">
                  <c:v>211</c:v>
                </c:pt>
                <c:pt idx="6">
                  <c:v>188</c:v>
                </c:pt>
                <c:pt idx="7">
                  <c:v>199</c:v>
                </c:pt>
                <c:pt idx="8">
                  <c:v>205</c:v>
                </c:pt>
                <c:pt idx="9">
                  <c:v>141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University of California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1981-82</c:v>
                </c:pt>
                <c:pt idx="1">
                  <c:v>1990-91</c:v>
                </c:pt>
                <c:pt idx="2">
                  <c:v>2000-01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29</c:v>
                </c:pt>
                <c:pt idx="2">
                  <c:v>28</c:v>
                </c:pt>
                <c:pt idx="3">
                  <c:v>42</c:v>
                </c:pt>
                <c:pt idx="4">
                  <c:v>37</c:v>
                </c:pt>
                <c:pt idx="5">
                  <c:v>33</c:v>
                </c:pt>
                <c:pt idx="6">
                  <c:v>44</c:v>
                </c:pt>
                <c:pt idx="7">
                  <c:v>41</c:v>
                </c:pt>
                <c:pt idx="8">
                  <c:v>43</c:v>
                </c:pt>
                <c:pt idx="9">
                  <c:v>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7966848"/>
        <c:axId val="87968384"/>
      </c:barChart>
      <c:catAx>
        <c:axId val="879668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968384"/>
        <c:crosses val="autoZero"/>
        <c:auto val="1"/>
        <c:lblAlgn val="ctr"/>
        <c:lblOffset val="100"/>
        <c:noMultiLvlLbl val="0"/>
      </c:catAx>
      <c:valAx>
        <c:axId val="8796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96684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 Transfer Students to CSU by Ethnicity: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Sheet1!$B$2:$B$10</c:f>
              <c:numCache>
                <c:formatCode>#,##0_);\(#,##0\)</c:formatCode>
                <c:ptCount val="9"/>
                <c:pt idx="0">
                  <c:v>11</c:v>
                </c:pt>
                <c:pt idx="1">
                  <c:v>11</c:v>
                </c:pt>
                <c:pt idx="2">
                  <c:v>6</c:v>
                </c:pt>
                <c:pt idx="3">
                  <c:v>10</c:v>
                </c:pt>
                <c:pt idx="4">
                  <c:v>12</c:v>
                </c:pt>
                <c:pt idx="5">
                  <c:v>11</c:v>
                </c:pt>
                <c:pt idx="6">
                  <c:v>7</c:v>
                </c:pt>
                <c:pt idx="7" formatCode="General">
                  <c:v>8</c:v>
                </c:pt>
                <c:pt idx="8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Sheet1!$C$2:$C$10</c:f>
              <c:numCache>
                <c:formatCode>#,##0_);\(#,##0\)</c:formatCode>
                <c:ptCount val="9"/>
                <c:pt idx="0">
                  <c:v>101</c:v>
                </c:pt>
                <c:pt idx="1">
                  <c:v>101</c:v>
                </c:pt>
                <c:pt idx="2">
                  <c:v>80</c:v>
                </c:pt>
                <c:pt idx="3">
                  <c:v>77</c:v>
                </c:pt>
                <c:pt idx="4">
                  <c:v>90</c:v>
                </c:pt>
                <c:pt idx="5">
                  <c:v>117</c:v>
                </c:pt>
                <c:pt idx="6">
                  <c:v>87</c:v>
                </c:pt>
                <c:pt idx="7" formatCode="General">
                  <c:v>92</c:v>
                </c:pt>
                <c:pt idx="8">
                  <c:v>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Sheet1!$D$2:$D$10</c:f>
              <c:numCache>
                <c:formatCode>#,##0_);\(#,##0\)</c:formatCode>
                <c:ptCount val="9"/>
                <c:pt idx="0">
                  <c:v>33</c:v>
                </c:pt>
                <c:pt idx="1">
                  <c:v>26</c:v>
                </c:pt>
                <c:pt idx="2">
                  <c:v>39</c:v>
                </c:pt>
                <c:pt idx="3">
                  <c:v>33</c:v>
                </c:pt>
                <c:pt idx="4">
                  <c:v>42</c:v>
                </c:pt>
                <c:pt idx="5">
                  <c:v>41</c:v>
                </c:pt>
                <c:pt idx="6">
                  <c:v>50</c:v>
                </c:pt>
                <c:pt idx="7" formatCode="General">
                  <c:v>51</c:v>
                </c:pt>
                <c:pt idx="8">
                  <c:v>46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Sheet1!$E$2:$E$10</c:f>
              <c:numCache>
                <c:formatCode>#,##0_);\(#,##0\)</c:formatCode>
                <c:ptCount val="9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Sheet1!$F$2:$F$10</c:f>
              <c:numCache>
                <c:formatCode>#,##0_);\(#,##0\)</c:formatCode>
                <c:ptCount val="9"/>
                <c:pt idx="0">
                  <c:v>21</c:v>
                </c:pt>
                <c:pt idx="1">
                  <c:v>21</c:v>
                </c:pt>
                <c:pt idx="2">
                  <c:v>16</c:v>
                </c:pt>
                <c:pt idx="3">
                  <c:v>20</c:v>
                </c:pt>
                <c:pt idx="4">
                  <c:v>13</c:v>
                </c:pt>
                <c:pt idx="5">
                  <c:v>17</c:v>
                </c:pt>
                <c:pt idx="6">
                  <c:v>15</c:v>
                </c:pt>
                <c:pt idx="7" formatCode="General">
                  <c:v>15</c:v>
                </c:pt>
                <c:pt idx="8">
                  <c:v>18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Sheet1!$G$2:$G$10</c:f>
              <c:numCache>
                <c:formatCode>#,##0_);\(#,##0\)</c:formatCode>
                <c:ptCount val="9"/>
                <c:pt idx="0">
                  <c:v>34</c:v>
                </c:pt>
                <c:pt idx="1">
                  <c:v>31</c:v>
                </c:pt>
                <c:pt idx="2">
                  <c:v>27</c:v>
                </c:pt>
                <c:pt idx="3">
                  <c:v>33</c:v>
                </c:pt>
                <c:pt idx="4">
                  <c:v>42</c:v>
                </c:pt>
                <c:pt idx="5">
                  <c:v>33</c:v>
                </c:pt>
                <c:pt idx="6">
                  <c:v>25</c:v>
                </c:pt>
                <c:pt idx="7" formatCode="General">
                  <c:v>33</c:v>
                </c:pt>
                <c:pt idx="8">
                  <c:v>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0292992"/>
        <c:axId val="90295680"/>
      </c:barChart>
      <c:catAx>
        <c:axId val="902929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0295680"/>
        <c:crosses val="autoZero"/>
        <c:auto val="1"/>
        <c:lblAlgn val="ctr"/>
        <c:lblOffset val="100"/>
        <c:noMultiLvlLbl val="0"/>
      </c:catAx>
      <c:valAx>
        <c:axId val="9029568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029299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 # of Transfer Students to UC by Ethnicity: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Sheet1!$B$2:$B$10</c:f>
              <c:numCache>
                <c:formatCode>#,##0_);\(#,##0\)</c:formatCode>
                <c:ptCount val="9"/>
                <c:pt idx="0">
                  <c:v>4</c:v>
                </c:pt>
                <c:pt idx="1">
                  <c:v>2</c:v>
                </c:pt>
                <c:pt idx="2">
                  <c:v>9</c:v>
                </c:pt>
                <c:pt idx="3">
                  <c:v>4</c:v>
                </c:pt>
                <c:pt idx="4">
                  <c:v>10</c:v>
                </c:pt>
                <c:pt idx="5">
                  <c:v>4</c:v>
                </c:pt>
                <c:pt idx="6">
                  <c:v>7</c:v>
                </c:pt>
                <c:pt idx="7" formatCode="General">
                  <c:v>10</c:v>
                </c:pt>
                <c:pt idx="8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 formatCode="#,##0_);\(#,##0\)">
                  <c:v>8</c:v>
                </c:pt>
                <c:pt idx="1">
                  <c:v>11</c:v>
                </c:pt>
                <c:pt idx="2" formatCode="#,##0_);\(#,##0\)">
                  <c:v>14</c:v>
                </c:pt>
                <c:pt idx="3" formatCode="#,##0_);\(#,##0\)">
                  <c:v>20</c:v>
                </c:pt>
                <c:pt idx="4" formatCode="#,##0_);\(#,##0\)">
                  <c:v>8</c:v>
                </c:pt>
                <c:pt idx="5" formatCode="#,##0_);\(#,##0\)">
                  <c:v>9</c:v>
                </c:pt>
                <c:pt idx="6" formatCode="#,##0_);\(#,##0\)">
                  <c:v>9</c:v>
                </c:pt>
                <c:pt idx="7">
                  <c:v>10</c:v>
                </c:pt>
                <c:pt idx="8" formatCode="#,##0_);\(#,##0\)">
                  <c:v>12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 formatCode="#,##0_);\(#,##0\)">
                  <c:v>5</c:v>
                </c:pt>
                <c:pt idx="1">
                  <c:v>4</c:v>
                </c:pt>
                <c:pt idx="2" formatCode="#,##0_);\(#,##0\)">
                  <c:v>10</c:v>
                </c:pt>
                <c:pt idx="3" formatCode="#,##0_);\(#,##0\)">
                  <c:v>10</c:v>
                </c:pt>
                <c:pt idx="4" formatCode="#,##0_);\(#,##0\)">
                  <c:v>6</c:v>
                </c:pt>
                <c:pt idx="5" formatCode="#,##0_);\(#,##0\)">
                  <c:v>3</c:v>
                </c:pt>
                <c:pt idx="6" formatCode="#,##0_);\(#,##0\)">
                  <c:v>18</c:v>
                </c:pt>
                <c:pt idx="7">
                  <c:v>9</c:v>
                </c:pt>
                <c:pt idx="8" formatCode="#,##0_);\(#,##0\)">
                  <c:v>10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Native American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 formatCode="#,##0_);\(#,##0\)">
                  <c:v>5</c:v>
                </c:pt>
                <c:pt idx="1">
                  <c:v>4</c:v>
                </c:pt>
                <c:pt idx="2" formatCode="#,##0_);\(#,##0\)">
                  <c:v>1</c:v>
                </c:pt>
                <c:pt idx="3" formatCode="#,##0_);\(#,##0\)">
                  <c:v>1</c:v>
                </c:pt>
                <c:pt idx="4" formatCode="#,##0_);\(#,##0\)">
                  <c:v>1</c:v>
                </c:pt>
                <c:pt idx="6" formatCode="#,##0_);\(#,##0\)">
                  <c:v>1</c:v>
                </c:pt>
                <c:pt idx="7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 formatCode="#,##0_);\(#,##0\)">
                  <c:v>6</c:v>
                </c:pt>
                <c:pt idx="1">
                  <c:v>6</c:v>
                </c:pt>
                <c:pt idx="2" formatCode="#,##0_);\(#,##0\)">
                  <c:v>8</c:v>
                </c:pt>
                <c:pt idx="3" formatCode="#,##0_);\(#,##0\)">
                  <c:v>6</c:v>
                </c:pt>
                <c:pt idx="4" formatCode="#,##0_);\(#,##0\)">
                  <c:v>12</c:v>
                </c:pt>
                <c:pt idx="5" formatCode="#,##0_);\(#,##0\)">
                  <c:v>13</c:v>
                </c:pt>
                <c:pt idx="6" formatCode="#,##0_);\(#,##0\)">
                  <c:v>8</c:v>
                </c:pt>
                <c:pt idx="7">
                  <c:v>8</c:v>
                </c:pt>
                <c:pt idx="8" formatCode="#,##0_);\(#,##0\)">
                  <c:v>11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1">
                  <c:v>3</c:v>
                </c:pt>
                <c:pt idx="2" formatCode="#,##0_);\(#,##0\)">
                  <c:v>2</c:v>
                </c:pt>
                <c:pt idx="3" formatCode="#,##0_);\(#,##0\)">
                  <c:v>2</c:v>
                </c:pt>
                <c:pt idx="4" formatCode="#,##0_);\(#,##0\)">
                  <c:v>5</c:v>
                </c:pt>
                <c:pt idx="5" formatCode="#,##0_);\(#,##0\)">
                  <c:v>4</c:v>
                </c:pt>
                <c:pt idx="6" formatCode="#,##0_);\(#,##0\)">
                  <c:v>1</c:v>
                </c:pt>
                <c:pt idx="7">
                  <c:v>3</c:v>
                </c:pt>
                <c:pt idx="8" formatCode="#,##0_);\(#,##0\)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3890432"/>
        <c:axId val="95949568"/>
      </c:barChart>
      <c:catAx>
        <c:axId val="938904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5949568"/>
        <c:crosses val="autoZero"/>
        <c:auto val="1"/>
        <c:lblAlgn val="ctr"/>
        <c:lblOffset val="100"/>
        <c:noMultiLvlLbl val="0"/>
      </c:catAx>
      <c:valAx>
        <c:axId val="9594956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8904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 smtClean="0">
                <a:effectLst/>
                <a:latin typeface="Georgia" panose="02040502050405020303" pitchFamily="18" charset="0"/>
              </a:rPr>
              <a:t># of Full-Time Students Receiving Financial Aid</a:t>
            </a:r>
          </a:p>
          <a:p>
            <a:pPr>
              <a:defRPr/>
            </a:pPr>
            <a:r>
              <a:rPr lang="en-US" sz="1800" b="1" i="0" baseline="0" dirty="0" smtClean="0">
                <a:effectLst/>
                <a:latin typeface="Georgia" panose="02040502050405020303" pitchFamily="18" charset="0"/>
              </a:rPr>
              <a:t>2007-2008 Academic Year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Unduplicated Full-Time Students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</c:formatCode>
                <c:ptCount val="1"/>
                <c:pt idx="0">
                  <c:v>2616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Receiving Financial Aid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</c:formatCode>
                <c:ptCount val="1"/>
                <c:pt idx="0">
                  <c:v>1696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BOGW only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BOGW + Pell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#,##0</c:formatCode>
                <c:ptCount val="1"/>
                <c:pt idx="0">
                  <c:v>1074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BOGW + Other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5536128"/>
        <c:axId val="110039424"/>
      </c:barChart>
      <c:catAx>
        <c:axId val="10553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10039424"/>
        <c:crosses val="autoZero"/>
        <c:auto val="1"/>
        <c:lblAlgn val="ctr"/>
        <c:lblOffset val="100"/>
        <c:noMultiLvlLbl val="0"/>
      </c:catAx>
      <c:valAx>
        <c:axId val="11003942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553612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>
              <a:latin typeface="Constantia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0.02778</cdr:y>
    </cdr:from>
    <cdr:to>
      <cdr:x>1</cdr:x>
      <cdr:y>0.09722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52399"/>
          <a:ext cx="9144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sz="1800" b="1" i="0" u="none" strike="noStrike" baseline="0" dirty="0" smtClean="0">
              <a:latin typeface="Georgia" panose="02040502050405020303" pitchFamily="18" charset="0"/>
            </a:rPr>
            <a:t># Enrolled by Educational Attainment: Fall </a:t>
          </a:r>
          <a:r>
            <a:rPr lang="en-US" sz="1800" b="1" dirty="0" smtClean="0">
              <a:latin typeface="Georgia" panose="02040502050405020303" pitchFamily="18" charset="0"/>
            </a:rPr>
            <a:t>1990 </a:t>
          </a:r>
          <a:r>
            <a:rPr lang="en-US" sz="1800" b="1" i="0" u="none" strike="noStrike" baseline="0" dirty="0" smtClean="0">
              <a:latin typeface="Georgia" panose="02040502050405020303" pitchFamily="18" charset="0"/>
            </a:rPr>
            <a:t>- 2010</a:t>
          </a:r>
          <a:endParaRPr lang="en-US" sz="1800" b="1" dirty="0" smtClean="0">
            <a:latin typeface="Georgia" panose="02040502050405020303" pitchFamily="18" charset="0"/>
          </a:endParaRPr>
        </a:p>
        <a:p xmlns:a="http://schemas.openxmlformats.org/drawingml/2006/main">
          <a:endParaRPr lang="en-US" sz="1800" dirty="0">
            <a:latin typeface="Georgia" panose="02040502050405020303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12/2/2013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West Los </a:t>
            </a:r>
            <a:b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Angeles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40" name="Picture 16" descr="C:\Users\CHEPA\Desktop\chepa\cweb\sccommunity\Image\colleges\wlac bann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98029"/>
            <a:ext cx="8572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pic>
        <p:nvPicPr>
          <p:cNvPr id="25" name="Picture 2" descr="http://mt0.google.com/vt/data=WYOTm9y6I_ew9PhHAijVRZddxbKrUIcTl2bKR9mYIISHSxCkWORtC697fm0NoTvLqJAOJOwc9SlL09S3REtz1ZKCwnIdA7qF2bBKE5rti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598" y="2199034"/>
            <a:ext cx="4673681" cy="3396208"/>
          </a:xfrm>
          <a:prstGeom prst="rect">
            <a:avLst/>
          </a:prstGeom>
          <a:noFill/>
        </p:spPr>
      </p:pic>
      <p:sp>
        <p:nvSpPr>
          <p:cNvPr id="26" name="Content Placeholder 2"/>
          <p:cNvSpPr txBox="1">
            <a:spLocks/>
          </p:cNvSpPr>
          <p:nvPr/>
        </p:nvSpPr>
        <p:spPr>
          <a:xfrm>
            <a:off x="5010637" y="2781057"/>
            <a:ext cx="4133363" cy="2232162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</a:pPr>
            <a:r>
              <a:rPr lang="en-US" sz="2500" b="1" dirty="0" smtClean="0">
                <a:latin typeface="Georgia" panose="02040502050405020303" pitchFamily="18" charset="0"/>
              </a:rPr>
              <a:t>Located in Culver City, California</a:t>
            </a:r>
          </a:p>
          <a:p>
            <a:pPr marL="118872" indent="0" fontAlgn="auto">
              <a:spcAft>
                <a:spcPts val="0"/>
              </a:spcAft>
              <a:buClrTx/>
              <a:buNone/>
            </a:pPr>
            <a:endParaRPr lang="en-US" sz="2500" b="1" dirty="0" smtClean="0"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</a:pPr>
            <a:r>
              <a:rPr lang="en-US" sz="2500" b="1" dirty="0">
                <a:latin typeface="Georgia" panose="02040502050405020303" pitchFamily="18" charset="0"/>
              </a:rPr>
              <a:t>Website: www.wlac.edu</a:t>
            </a:r>
            <a:endParaRPr lang="en-US" sz="2500" b="1" dirty="0" smtClean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476469"/>
              </p:ext>
            </p:extLst>
          </p:nvPr>
        </p:nvGraphicFramePr>
        <p:xfrm>
          <a:off x="0" y="1484784"/>
          <a:ext cx="91440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11669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Enrollment decreased sharply after 1980 and has fluctuated and been on a slight increase since 2006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5127791"/>
              </p:ext>
            </p:extLst>
          </p:nvPr>
        </p:nvGraphicFramePr>
        <p:xfrm>
          <a:off x="10920" y="1513309"/>
          <a:ext cx="9133079" cy="4579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202830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age groups under 20, 20-24, 25-34 and 35+ have increased since 2006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0605004"/>
              </p:ext>
            </p:extLst>
          </p:nvPr>
        </p:nvGraphicFramePr>
        <p:xfrm>
          <a:off x="95245" y="1484784"/>
          <a:ext cx="889248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0187" y="6381328"/>
            <a:ext cx="853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majority of students at WLAC are U.S. citizens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414309"/>
              </p:ext>
            </p:extLst>
          </p:nvPr>
        </p:nvGraphicFramePr>
        <p:xfrm>
          <a:off x="0" y="1413103"/>
          <a:ext cx="9144000" cy="482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924" y="6179145"/>
            <a:ext cx="8497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Blacks at WLAC has slightly declined while the </a:t>
            </a:r>
            <a:r>
              <a:rPr lang="en-US" b="1" dirty="0" err="1" smtClean="0">
                <a:latin typeface="Georgia" panose="02040502050405020303" pitchFamily="18" charset="0"/>
              </a:rPr>
              <a:t>Hisp-anic</a:t>
            </a:r>
            <a:r>
              <a:rPr lang="en-US" b="1" dirty="0" smtClean="0">
                <a:latin typeface="Georgia" panose="02040502050405020303" pitchFamily="18" charset="0"/>
              </a:rPr>
              <a:t> group has increased significantly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9690156"/>
              </p:ext>
            </p:extLst>
          </p:nvPr>
        </p:nvGraphicFramePr>
        <p:xfrm>
          <a:off x="0" y="1628801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48" y="6453336"/>
            <a:ext cx="853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Since 1980, females are the largest proportion of students at WLAC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2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321180"/>
              </p:ext>
            </p:extLst>
          </p:nvPr>
        </p:nvGraphicFramePr>
        <p:xfrm>
          <a:off x="0" y="1556792"/>
          <a:ext cx="9144000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48" y="6381328"/>
            <a:ext cx="853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Since 1993, English speakers are the largest proportion of students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52311"/>
              </p:ext>
            </p:extLst>
          </p:nvPr>
        </p:nvGraphicFramePr>
        <p:xfrm>
          <a:off x="0" y="1371600"/>
          <a:ext cx="9144000" cy="464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779" y="6211669"/>
            <a:ext cx="8543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U.S. high school graduates at WLAC has fluctuated     since 1990 while the other groups have relatively remained the same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0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772789"/>
              </p:ext>
            </p:extLst>
          </p:nvPr>
        </p:nvGraphicFramePr>
        <p:xfrm>
          <a:off x="0" y="1447800"/>
          <a:ext cx="9144000" cy="4357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093296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number of students who expressed interest in transferring has increased since 2005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045334"/>
              </p:ext>
            </p:extLst>
          </p:nvPr>
        </p:nvGraphicFramePr>
        <p:xfrm>
          <a:off x="0" y="1436787"/>
          <a:ext cx="914400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421978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Since 1981, more students transfer to a CSU than a UC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156744"/>
              </p:ext>
            </p:extLst>
          </p:nvPr>
        </p:nvGraphicFramePr>
        <p:xfrm>
          <a:off x="0" y="1413102"/>
          <a:ext cx="9144000" cy="508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3513" y="6401579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The majority of students who transfer to a CSU are Black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516950"/>
              </p:ext>
            </p:extLst>
          </p:nvPr>
        </p:nvGraphicFramePr>
        <p:xfrm>
          <a:off x="0" y="1412777"/>
          <a:ext cx="91440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530" y="6165304"/>
            <a:ext cx="8633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Georgia" panose="02040502050405020303" pitchFamily="18" charset="0"/>
              </a:rPr>
              <a:t>Between 2000 to 2004, the majority of students who transfer to a UC were Black; from 2005 to 2009, the majority were Hispanic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2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7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55096"/>
              </p:ext>
            </p:extLst>
          </p:nvPr>
        </p:nvGraphicFramePr>
        <p:xfrm>
          <a:off x="227308" y="1628800"/>
          <a:ext cx="87371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0" y="6133920"/>
            <a:ext cx="8748464" cy="72008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Approximately 65% of students receive some form of financial aid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16</a:t>
            </a:fld>
            <a:endParaRPr lang="en-US" altLang="ko-KR" sz="2000" dirty="0">
              <a:latin typeface="Georgia" pitchFamily="18" charset="0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491786"/>
            <a:ext cx="5148832" cy="539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2007</TotalTime>
  <Words>408</Words>
  <Application>Microsoft Office PowerPoint</Application>
  <PresentationFormat>On-screen Show (4:3)</PresentationFormat>
  <Paragraphs>122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West Los  Angeles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281</cp:revision>
  <dcterms:created xsi:type="dcterms:W3CDTF">2011-01-13T18:02:50Z</dcterms:created>
  <dcterms:modified xsi:type="dcterms:W3CDTF">2013-12-02T19:15:55Z</dcterms:modified>
</cp:coreProperties>
</file>