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86" r:id="rId1"/>
  </p:sldMasterIdLst>
  <p:notesMasterIdLst>
    <p:notesMasterId r:id="rId19"/>
  </p:notesMasterIdLst>
  <p:sldIdLst>
    <p:sldId id="258" r:id="rId2"/>
    <p:sldId id="275" r:id="rId3"/>
    <p:sldId id="277" r:id="rId4"/>
    <p:sldId id="278" r:id="rId5"/>
    <p:sldId id="279" r:id="rId6"/>
    <p:sldId id="283" r:id="rId7"/>
    <p:sldId id="294" r:id="rId8"/>
    <p:sldId id="295" r:id="rId9"/>
    <p:sldId id="296" r:id="rId10"/>
    <p:sldId id="304" r:id="rId11"/>
    <p:sldId id="285" r:id="rId12"/>
    <p:sldId id="286" r:id="rId13"/>
    <p:sldId id="287" r:id="rId14"/>
    <p:sldId id="301" r:id="rId15"/>
    <p:sldId id="302" r:id="rId16"/>
    <p:sldId id="290" r:id="rId17"/>
    <p:sldId id="291" r:id="rId18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FF0000"/>
    <a:srgbClr val="009900"/>
    <a:srgbClr val="0099FF"/>
    <a:srgbClr val="A9A9A9"/>
    <a:srgbClr val="C0C0C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5192" autoAdjust="0"/>
  </p:normalViewPr>
  <p:slideViewPr>
    <p:cSldViewPr>
      <p:cViewPr>
        <p:scale>
          <a:sx n="90" d="100"/>
          <a:sy n="90" d="100"/>
        </p:scale>
        <p:origin x="-224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Desktop\Miss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Enrolled: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  <a:r>
              <a:rPr lang="en-US" baseline="0" dirty="0">
                <a:latin typeface="Georgia" panose="02040502050405020303" pitchFamily="18" charset="0"/>
              </a:rPr>
              <a:t>Fall </a:t>
            </a:r>
            <a:r>
              <a:rPr lang="en-US" baseline="0" dirty="0" smtClean="0">
                <a:latin typeface="Georgia" panose="02040502050405020303" pitchFamily="18" charset="0"/>
              </a:rPr>
              <a:t>1975 - 2009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'C:\DOCUME~1\hroch\LOCALS~1\Temp\[census-credit-enrollment.xls]Census Credit'!$A$50:$A$84</c:f>
              <c:numCache>
                <c:formatCode>General</c:formatCode>
                <c:ptCount val="35"/>
                <c:pt idx="0">
                  <c:v>1975</c:v>
                </c:pt>
                <c:pt idx="1">
                  <c:v>1976</c:v>
                </c:pt>
                <c:pt idx="2">
                  <c:v>1977</c:v>
                </c:pt>
                <c:pt idx="3">
                  <c:v>1978</c:v>
                </c:pt>
                <c:pt idx="4">
                  <c:v>1979</c:v>
                </c:pt>
                <c:pt idx="5">
                  <c:v>1980</c:v>
                </c:pt>
                <c:pt idx="6">
                  <c:v>1981</c:v>
                </c:pt>
                <c:pt idx="7">
                  <c:v>1982</c:v>
                </c:pt>
                <c:pt idx="8">
                  <c:v>1983</c:v>
                </c:pt>
                <c:pt idx="9">
                  <c:v>1984</c:v>
                </c:pt>
                <c:pt idx="10">
                  <c:v>1985</c:v>
                </c:pt>
                <c:pt idx="11">
                  <c:v>1986</c:v>
                </c:pt>
                <c:pt idx="12">
                  <c:v>1987</c:v>
                </c:pt>
                <c:pt idx="13">
                  <c:v>1988</c:v>
                </c:pt>
                <c:pt idx="14">
                  <c:v>1989</c:v>
                </c:pt>
                <c:pt idx="15">
                  <c:v>1990</c:v>
                </c:pt>
                <c:pt idx="16">
                  <c:v>1991</c:v>
                </c:pt>
                <c:pt idx="17">
                  <c:v>1992</c:v>
                </c:pt>
                <c:pt idx="18">
                  <c:v>1993</c:v>
                </c:pt>
                <c:pt idx="19">
                  <c:v>1994</c:v>
                </c:pt>
                <c:pt idx="20">
                  <c:v>1995</c:v>
                </c:pt>
                <c:pt idx="21">
                  <c:v>1996</c:v>
                </c:pt>
                <c:pt idx="22">
                  <c:v>1997</c:v>
                </c:pt>
                <c:pt idx="23">
                  <c:v>1998</c:v>
                </c:pt>
                <c:pt idx="24">
                  <c:v>1999</c:v>
                </c:pt>
                <c:pt idx="25">
                  <c:v>2000</c:v>
                </c:pt>
                <c:pt idx="26">
                  <c:v>2001</c:v>
                </c:pt>
                <c:pt idx="27">
                  <c:v>2002</c:v>
                </c:pt>
                <c:pt idx="28">
                  <c:v>2003</c:v>
                </c:pt>
                <c:pt idx="29">
                  <c:v>2004</c:v>
                </c:pt>
                <c:pt idx="30">
                  <c:v>2005</c:v>
                </c:pt>
                <c:pt idx="31">
                  <c:v>2006</c:v>
                </c:pt>
                <c:pt idx="32">
                  <c:v>2007</c:v>
                </c:pt>
                <c:pt idx="33">
                  <c:v>2008</c:v>
                </c:pt>
                <c:pt idx="34">
                  <c:v>2009</c:v>
                </c:pt>
              </c:numCache>
            </c:numRef>
          </c:cat>
          <c:val>
            <c:numRef>
              <c:f>'C:\Users\johnhr\AppData\Local\Temp\[census-credit-enrollment.xls]Census Credit'!$O$63:$O$97</c:f>
              <c:numCache>
                <c:formatCode>General</c:formatCode>
                <c:ptCount val="35"/>
              </c:numCache>
            </c:numRef>
          </c:val>
          <c:smooth val="0"/>
        </c:ser>
        <c:ser>
          <c:idx val="1"/>
          <c:order val="1"/>
          <c:marker>
            <c:symbol val="none"/>
          </c:marker>
          <c:dLbls>
            <c:dLbl>
              <c:idx val="0"/>
              <c:layout>
                <c:manualLayout>
                  <c:x val="-1.3828070482219703E-2"/>
                  <c:y val="1.4556040756914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1.4556040756914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9140352411098307E-3"/>
                  <c:y val="2.9112081513828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1484211446659019E-3"/>
                  <c:y val="1.7467248908296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84211446659019E-3"/>
                  <c:y val="2.6200873362445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5.5312281928878793E-3"/>
                  <c:y val="1.4556040756914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8.2968422893318523E-3"/>
                  <c:y val="-1.4556040756914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3828070482219707E-3"/>
                  <c:y val="1.4556040756914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0"/>
                  <c:y val="-1.7467248908296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4.8398246687768806E-2"/>
                  <c:y val="-1.746724890829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6273333916217407E-2"/>
                  <c:y val="3.49344978165938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6.9140352411098307E-3"/>
                  <c:y val="-1.7467248908296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1.4556040756914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4.1484211446659019E-3"/>
                  <c:y val="1.164483260553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1.1062456385775703E-2"/>
                  <c:y val="-3.2023289665211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6.9140352411098307E-3"/>
                  <c:y val="1.7467248908296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1.9359298675107505E-2"/>
                  <c:y val="-3.7845705967976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layout>
                <c:manualLayout>
                  <c:x val="-1.1062456385775602E-2"/>
                  <c:y val="2.3289665211062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0"/>
              <c:layout>
                <c:manualLayout>
                  <c:x val="-5.5312281928878793E-3"/>
                  <c:y val="-3.49344978165938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4"/>
              <c:layout>
                <c:manualLayout>
                  <c:x val="-6.6374738314654402E-2"/>
                  <c:y val="5.82241630276565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'C:\DOCUME~1\hroch\LOCALS~1\Temp\[census-credit-enrollment.xls]Census Credit'!$A$50:$A$84</c:f>
              <c:numCache>
                <c:formatCode>General</c:formatCode>
                <c:ptCount val="35"/>
                <c:pt idx="0">
                  <c:v>1975</c:v>
                </c:pt>
                <c:pt idx="1">
                  <c:v>1976</c:v>
                </c:pt>
                <c:pt idx="2">
                  <c:v>1977</c:v>
                </c:pt>
                <c:pt idx="3">
                  <c:v>1978</c:v>
                </c:pt>
                <c:pt idx="4">
                  <c:v>1979</c:v>
                </c:pt>
                <c:pt idx="5">
                  <c:v>1980</c:v>
                </c:pt>
                <c:pt idx="6">
                  <c:v>1981</c:v>
                </c:pt>
                <c:pt idx="7">
                  <c:v>1982</c:v>
                </c:pt>
                <c:pt idx="8">
                  <c:v>1983</c:v>
                </c:pt>
                <c:pt idx="9">
                  <c:v>1984</c:v>
                </c:pt>
                <c:pt idx="10">
                  <c:v>1985</c:v>
                </c:pt>
                <c:pt idx="11">
                  <c:v>1986</c:v>
                </c:pt>
                <c:pt idx="12">
                  <c:v>1987</c:v>
                </c:pt>
                <c:pt idx="13">
                  <c:v>1988</c:v>
                </c:pt>
                <c:pt idx="14">
                  <c:v>1989</c:v>
                </c:pt>
                <c:pt idx="15">
                  <c:v>1990</c:v>
                </c:pt>
                <c:pt idx="16">
                  <c:v>1991</c:v>
                </c:pt>
                <c:pt idx="17">
                  <c:v>1992</c:v>
                </c:pt>
                <c:pt idx="18">
                  <c:v>1993</c:v>
                </c:pt>
                <c:pt idx="19">
                  <c:v>1994</c:v>
                </c:pt>
                <c:pt idx="20">
                  <c:v>1995</c:v>
                </c:pt>
                <c:pt idx="21">
                  <c:v>1996</c:v>
                </c:pt>
                <c:pt idx="22">
                  <c:v>1997</c:v>
                </c:pt>
                <c:pt idx="23">
                  <c:v>1998</c:v>
                </c:pt>
                <c:pt idx="24">
                  <c:v>1999</c:v>
                </c:pt>
                <c:pt idx="25">
                  <c:v>2000</c:v>
                </c:pt>
                <c:pt idx="26">
                  <c:v>2001</c:v>
                </c:pt>
                <c:pt idx="27">
                  <c:v>2002</c:v>
                </c:pt>
                <c:pt idx="28">
                  <c:v>2003</c:v>
                </c:pt>
                <c:pt idx="29">
                  <c:v>2004</c:v>
                </c:pt>
                <c:pt idx="30">
                  <c:v>2005</c:v>
                </c:pt>
                <c:pt idx="31">
                  <c:v>2006</c:v>
                </c:pt>
                <c:pt idx="32">
                  <c:v>2007</c:v>
                </c:pt>
                <c:pt idx="33">
                  <c:v>2008</c:v>
                </c:pt>
                <c:pt idx="34">
                  <c:v>2009</c:v>
                </c:pt>
              </c:numCache>
            </c:numRef>
          </c:cat>
          <c:val>
            <c:numRef>
              <c:f>'C:\DOCUME~1\hroch\LOCALS~1\Temp\[census-credit-enrollment.xls]Census Credit'!$E$50:$E$84</c:f>
              <c:numCache>
                <c:formatCode>General</c:formatCode>
                <c:ptCount val="35"/>
                <c:pt idx="0">
                  <c:v>2000</c:v>
                </c:pt>
                <c:pt idx="1">
                  <c:v>2390</c:v>
                </c:pt>
                <c:pt idx="2">
                  <c:v>3060</c:v>
                </c:pt>
                <c:pt idx="3">
                  <c:v>2678</c:v>
                </c:pt>
                <c:pt idx="4">
                  <c:v>3025</c:v>
                </c:pt>
                <c:pt idx="5">
                  <c:v>3233</c:v>
                </c:pt>
                <c:pt idx="6">
                  <c:v>4023</c:v>
                </c:pt>
                <c:pt idx="7">
                  <c:v>4589</c:v>
                </c:pt>
                <c:pt idx="8">
                  <c:v>3855</c:v>
                </c:pt>
                <c:pt idx="9">
                  <c:v>3353</c:v>
                </c:pt>
                <c:pt idx="10">
                  <c:v>3419</c:v>
                </c:pt>
                <c:pt idx="11">
                  <c:v>4926</c:v>
                </c:pt>
                <c:pt idx="12">
                  <c:v>5150</c:v>
                </c:pt>
                <c:pt idx="13">
                  <c:v>4878</c:v>
                </c:pt>
                <c:pt idx="14">
                  <c:v>5714</c:v>
                </c:pt>
                <c:pt idx="15">
                  <c:v>5767</c:v>
                </c:pt>
                <c:pt idx="16">
                  <c:v>7272</c:v>
                </c:pt>
                <c:pt idx="17">
                  <c:v>7423</c:v>
                </c:pt>
                <c:pt idx="18">
                  <c:v>6097</c:v>
                </c:pt>
                <c:pt idx="19">
                  <c:v>5826</c:v>
                </c:pt>
                <c:pt idx="20">
                  <c:v>5502</c:v>
                </c:pt>
                <c:pt idx="21">
                  <c:v>6265</c:v>
                </c:pt>
                <c:pt idx="22">
                  <c:v>6399</c:v>
                </c:pt>
                <c:pt idx="23">
                  <c:v>6528</c:v>
                </c:pt>
                <c:pt idx="24">
                  <c:v>6844</c:v>
                </c:pt>
                <c:pt idx="25">
                  <c:v>6979</c:v>
                </c:pt>
                <c:pt idx="26">
                  <c:v>7875</c:v>
                </c:pt>
                <c:pt idx="27">
                  <c:v>8966</c:v>
                </c:pt>
                <c:pt idx="28">
                  <c:v>7749</c:v>
                </c:pt>
                <c:pt idx="29">
                  <c:v>7328</c:v>
                </c:pt>
                <c:pt idx="30">
                  <c:v>7525</c:v>
                </c:pt>
                <c:pt idx="31">
                  <c:v>7540</c:v>
                </c:pt>
                <c:pt idx="32">
                  <c:v>8596</c:v>
                </c:pt>
                <c:pt idx="33">
                  <c:v>10239</c:v>
                </c:pt>
                <c:pt idx="34">
                  <c:v>10156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503808"/>
        <c:axId val="108505344"/>
      </c:lineChart>
      <c:catAx>
        <c:axId val="10850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8505344"/>
        <c:crosses val="autoZero"/>
        <c:auto val="1"/>
        <c:lblAlgn val="ctr"/>
        <c:lblOffset val="100"/>
        <c:noMultiLvlLbl val="0"/>
      </c:catAx>
      <c:valAx>
        <c:axId val="108505344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crossAx val="108503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Enrolled by Age: </a:t>
            </a:r>
            <a:r>
              <a:rPr lang="en-US" baseline="0" dirty="0" smtClean="0">
                <a:latin typeface="Georgia" panose="02040502050405020303" pitchFamily="18" charset="0"/>
              </a:rPr>
              <a:t>Fall 2000 - </a:t>
            </a:r>
            <a:r>
              <a:rPr lang="en-US" baseline="0" dirty="0">
                <a:latin typeface="Georgia" panose="02040502050405020303" pitchFamily="18" charset="0"/>
              </a:rPr>
              <a:t>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Concurrent High School</c:v>
          </c:tx>
          <c:marker>
            <c:symbol val="none"/>
          </c:marker>
          <c:dLbls>
            <c:numFmt formatCode="#,##0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'C:\Users\johnhr\AppData\Local\Temp\[enrollment-by-age.xls]Best Estimates'!$A$53:$A$62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'C:\Users\johnhr\AppData\Local\Temp\[enrollment-by-age.xls]Best Estimates'!$E$13:$E$22</c:f>
              <c:numCache>
                <c:formatCode>General</c:formatCode>
                <c:ptCount val="10"/>
                <c:pt idx="0">
                  <c:v>732.26802363755803</c:v>
                </c:pt>
                <c:pt idx="1">
                  <c:v>829.88781041220227</c:v>
                </c:pt>
                <c:pt idx="2">
                  <c:v>1155.09258649094</c:v>
                </c:pt>
                <c:pt idx="3">
                  <c:v>593.95538324647305</c:v>
                </c:pt>
                <c:pt idx="4">
                  <c:v>441.04633945708747</c:v>
                </c:pt>
                <c:pt idx="5">
                  <c:v>610.61815542947613</c:v>
                </c:pt>
                <c:pt idx="6">
                  <c:v>1070.2838949323418</c:v>
                </c:pt>
                <c:pt idx="7">
                  <c:v>1366.9726750322511</c:v>
                </c:pt>
                <c:pt idx="8">
                  <c:v>1810.356792616094</c:v>
                </c:pt>
                <c:pt idx="9">
                  <c:v>993.2189539392798</c:v>
                </c:pt>
              </c:numCache>
            </c:numRef>
          </c:val>
          <c:smooth val="0"/>
        </c:ser>
        <c:ser>
          <c:idx val="1"/>
          <c:order val="1"/>
          <c:tx>
            <c:v>Under 20</c:v>
          </c:tx>
          <c:marker>
            <c:symbol val="none"/>
          </c:marker>
          <c:dLbls>
            <c:dLbl>
              <c:idx val="9"/>
              <c:layout>
                <c:manualLayout>
                  <c:x val="-2.7621609798775204E-2"/>
                  <c:y val="1.19172685113707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'C:\Users\johnhr\AppData\Local\Temp\[enrollment-by-age.xls]Best Estimates'!$A$53:$A$62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'C:\Users\johnhr\AppData\Local\Temp\[enrollment-by-age.xls]Best Estimates'!$E$53:$E$62</c:f>
              <c:numCache>
                <c:formatCode>General</c:formatCode>
                <c:ptCount val="10"/>
                <c:pt idx="0">
                  <c:v>1000.7968483256731</c:v>
                </c:pt>
                <c:pt idx="1">
                  <c:v>1272.6270011345009</c:v>
                </c:pt>
                <c:pt idx="2">
                  <c:v>1406.1996705107078</c:v>
                </c:pt>
                <c:pt idx="3">
                  <c:v>1314.9758484809972</c:v>
                </c:pt>
                <c:pt idx="4">
                  <c:v>1268.8873046339447</c:v>
                </c:pt>
                <c:pt idx="5">
                  <c:v>1343.3599419448478</c:v>
                </c:pt>
                <c:pt idx="6">
                  <c:v>1376.3650835765459</c:v>
                </c:pt>
                <c:pt idx="7">
                  <c:v>1600.8500058637271</c:v>
                </c:pt>
                <c:pt idx="8">
                  <c:v>2088.9489472166138</c:v>
                </c:pt>
                <c:pt idx="9">
                  <c:v>2219.8539676534588</c:v>
                </c:pt>
              </c:numCache>
            </c:numRef>
          </c:val>
          <c:smooth val="0"/>
        </c:ser>
        <c:ser>
          <c:idx val="2"/>
          <c:order val="2"/>
          <c:tx>
            <c:v>20-24</c:v>
          </c:tx>
          <c:marker>
            <c:symbol val="none"/>
          </c:marker>
          <c:dLbls>
            <c:numFmt formatCode="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'C:\Users\johnhr\AppData\Local\Temp\[enrollment-by-age.xls]Best Estimates'!$E$93:$E$102</c:f>
              <c:numCache>
                <c:formatCode>General</c:formatCode>
                <c:ptCount val="10"/>
                <c:pt idx="0">
                  <c:v>1871.4534471437951</c:v>
                </c:pt>
                <c:pt idx="1">
                  <c:v>2089.60985755704</c:v>
                </c:pt>
                <c:pt idx="2">
                  <c:v>2352.5287204832507</c:v>
                </c:pt>
                <c:pt idx="3">
                  <c:v>2369.9115291724956</c:v>
                </c:pt>
                <c:pt idx="4">
                  <c:v>2398.1266794625694</c:v>
                </c:pt>
                <c:pt idx="5">
                  <c:v>2409.7077450851039</c:v>
                </c:pt>
                <c:pt idx="6">
                  <c:v>2227.5908729105872</c:v>
                </c:pt>
                <c:pt idx="7">
                  <c:v>2501.0761111762654</c:v>
                </c:pt>
                <c:pt idx="8">
                  <c:v>2836.1271993077589</c:v>
                </c:pt>
                <c:pt idx="9">
                  <c:v>3184.2561240896607</c:v>
                </c:pt>
              </c:numCache>
            </c:numRef>
          </c:val>
          <c:smooth val="0"/>
        </c:ser>
        <c:ser>
          <c:idx val="3"/>
          <c:order val="3"/>
          <c:tx>
            <c:v>25-34</c:v>
          </c:tx>
          <c:marker>
            <c:symbol val="none"/>
          </c:marker>
          <c:dLbls>
            <c:dLbl>
              <c:idx val="0"/>
              <c:layout>
                <c:manualLayout>
                  <c:x val="-9.7222222222222224E-3"/>
                  <c:y val="2.0334059549745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8888888888889E-3"/>
                  <c:y val="1.7429193899782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0833333333333402E-2"/>
                  <c:y val="2.90486564996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5555555555555506E-3"/>
                  <c:y val="-1.4524328249818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7777777777777909E-3"/>
                  <c:y val="2.6143790849673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1666666666666718E-3"/>
                  <c:y val="1.7429193899782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8.7145969498910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2500000000000002E-2"/>
                  <c:y val="-5.8097312999273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8.3333333333332413E-3"/>
                  <c:y val="2.90486564996369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'C:\Users\johnhr\AppData\Local\Temp\[enrollment-by-age.xls]Best Estimates'!$E$133:$E$142</c:f>
              <c:numCache>
                <c:formatCode>General</c:formatCode>
                <c:ptCount val="10"/>
                <c:pt idx="0">
                  <c:v>1569.01483913329</c:v>
                </c:pt>
                <c:pt idx="1">
                  <c:v>1748.1249212151768</c:v>
                </c:pt>
                <c:pt idx="2">
                  <c:v>1943.8642504118607</c:v>
                </c:pt>
                <c:pt idx="3">
                  <c:v>1756.256133214694</c:v>
                </c:pt>
                <c:pt idx="4">
                  <c:v>1591.3836029613378</c:v>
                </c:pt>
                <c:pt idx="5">
                  <c:v>1532.9990763953028</c:v>
                </c:pt>
                <c:pt idx="6">
                  <c:v>1398.3709206686128</c:v>
                </c:pt>
                <c:pt idx="7">
                  <c:v>1596.817638090771</c:v>
                </c:pt>
                <c:pt idx="8">
                  <c:v>1835.9518315546579</c:v>
                </c:pt>
                <c:pt idx="9">
                  <c:v>2000.8463066300958</c:v>
                </c:pt>
              </c:numCache>
            </c:numRef>
          </c:val>
          <c:smooth val="0"/>
        </c:ser>
        <c:ser>
          <c:idx val="4"/>
          <c:order val="4"/>
          <c:tx>
            <c:v>35 and over</c:v>
          </c:tx>
          <c:marker>
            <c:symbol val="none"/>
          </c:marker>
          <c:dLbls>
            <c:dLbl>
              <c:idx val="0"/>
              <c:layout>
                <c:manualLayout>
                  <c:x val="-4.4444444444444502E-2"/>
                  <c:y val="8.7145969498910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1.1619462599854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5555555555555506E-3"/>
                  <c:y val="-2.6143790849673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4524328249818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777777777777909E-3"/>
                  <c:y val="-2.90486564996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1111111111111001E-2"/>
                  <c:y val="8.7145969498910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'C:\Users\johnhr\AppData\Local\Temp\[enrollment-by-age.xls]Best Estimates'!$E$173:$E$182</c:f>
              <c:numCache>
                <c:formatCode>General</c:formatCode>
                <c:ptCount val="10"/>
                <c:pt idx="0">
                  <c:v>1805.4668417596852</c:v>
                </c:pt>
                <c:pt idx="1">
                  <c:v>1934.7504096810801</c:v>
                </c:pt>
                <c:pt idx="2">
                  <c:v>2108.3147721032415</c:v>
                </c:pt>
                <c:pt idx="3">
                  <c:v>1713.9011058853441</c:v>
                </c:pt>
                <c:pt idx="4">
                  <c:v>1628.5560734850574</c:v>
                </c:pt>
                <c:pt idx="5">
                  <c:v>1628.3150811452713</c:v>
                </c:pt>
                <c:pt idx="6">
                  <c:v>1467.3892279119118</c:v>
                </c:pt>
                <c:pt idx="7">
                  <c:v>1530.2835698369879</c:v>
                </c:pt>
                <c:pt idx="8">
                  <c:v>1667.615229304874</c:v>
                </c:pt>
                <c:pt idx="9">
                  <c:v>1757.8246476875058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735488"/>
        <c:axId val="128765952"/>
      </c:lineChart>
      <c:catAx>
        <c:axId val="12873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28765952"/>
        <c:crosses val="autoZero"/>
        <c:auto val="1"/>
        <c:lblAlgn val="ctr"/>
        <c:lblOffset val="100"/>
        <c:noMultiLvlLbl val="0"/>
      </c:catAx>
      <c:valAx>
        <c:axId val="128765952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spPr>
          <a:ln w="9525">
            <a:noFill/>
          </a:ln>
        </c:spPr>
        <c:crossAx val="1287354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% Enrolled </a:t>
            </a:r>
            <a:r>
              <a:rPr lang="en-US" dirty="0">
                <a:latin typeface="Georgia" panose="02040502050405020303" pitchFamily="18" charset="0"/>
              </a:rPr>
              <a:t>by </a:t>
            </a:r>
            <a:r>
              <a:rPr lang="en-US" dirty="0" smtClean="0">
                <a:latin typeface="Georgia" panose="02040502050405020303" pitchFamily="18" charset="0"/>
              </a:rPr>
              <a:t>Citizenship: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Fall 2000 - 2009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'C:\Users\johnhr\AppData\Local\Temp\[enrollment-by-citizenship-status.xls]Enrollment Percentages'!$A$4</c:f>
              <c:strCache>
                <c:ptCount val="1"/>
                <c:pt idx="0">
                  <c:v>US Citizen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'C:\Users\johnhr\AppData\Local\Temp\[enrollment-by-citizenship-status.xls]Enrollment Percentages'!$A$26:$A$35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'C:\Users\johnhr\AppData\Local\Temp\[enrollment-by-citizenship-status.xls]Enrollment Percentages'!$E$26:$E$35</c:f>
              <c:numCache>
                <c:formatCode>General</c:formatCode>
                <c:ptCount val="10"/>
                <c:pt idx="0">
                  <c:v>82.108667529107407</c:v>
                </c:pt>
                <c:pt idx="1">
                  <c:v>82.598493269112126</c:v>
                </c:pt>
                <c:pt idx="2">
                  <c:v>81.088948787061895</c:v>
                </c:pt>
                <c:pt idx="3">
                  <c:v>80.117031872509827</c:v>
                </c:pt>
                <c:pt idx="4">
                  <c:v>79.682454251883669</c:v>
                </c:pt>
                <c:pt idx="5">
                  <c:v>81.220111154194072</c:v>
                </c:pt>
                <c:pt idx="6">
                  <c:v>81.466527741599407</c:v>
                </c:pt>
                <c:pt idx="7">
                  <c:v>83.166969147005446</c:v>
                </c:pt>
                <c:pt idx="8">
                  <c:v>83.365421640354256</c:v>
                </c:pt>
                <c:pt idx="9">
                  <c:v>84.552315289294683</c:v>
                </c:pt>
              </c:numCache>
            </c:numRef>
          </c:val>
        </c:ser>
        <c:ser>
          <c:idx val="1"/>
          <c:order val="1"/>
          <c:tx>
            <c:strRef>
              <c:f>'C:\Users\johnhr\AppData\Local\Temp\[enrollment-by-citizenship-status.xls]Enrollment Percentages'!$A$36</c:f>
              <c:strCache>
                <c:ptCount val="1"/>
                <c:pt idx="0">
                  <c:v>Permanent Resident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'C:\Users\johnhr\AppData\Local\Temp\[enrollment-by-citizenship-status.xls]Enrollment Percentages'!$E$58:$E$67</c:f>
              <c:numCache>
                <c:formatCode>General</c:formatCode>
                <c:ptCount val="10"/>
                <c:pt idx="0">
                  <c:v>14.256144890038811</c:v>
                </c:pt>
                <c:pt idx="1">
                  <c:v>13.844633814993212</c:v>
                </c:pt>
                <c:pt idx="2">
                  <c:v>13.47708894878707</c:v>
                </c:pt>
                <c:pt idx="3">
                  <c:v>13.68276892430279</c:v>
                </c:pt>
                <c:pt idx="4">
                  <c:v>13.81862217438105</c:v>
                </c:pt>
                <c:pt idx="5">
                  <c:v>12.472534574124355</c:v>
                </c:pt>
                <c:pt idx="6">
                  <c:v>11.239906225579579</c:v>
                </c:pt>
                <c:pt idx="7">
                  <c:v>9.6982758620689609</c:v>
                </c:pt>
                <c:pt idx="8">
                  <c:v>8.5098190219484025</c:v>
                </c:pt>
                <c:pt idx="9">
                  <c:v>8.3294512251933313</c:v>
                </c:pt>
              </c:numCache>
            </c:numRef>
          </c:val>
        </c:ser>
        <c:ser>
          <c:idx val="2"/>
          <c:order val="2"/>
          <c:tx>
            <c:v>Temporary Resident</c:v>
          </c:tx>
          <c:invertIfNegative val="0"/>
          <c:val>
            <c:numRef>
              <c:f>'C:\Users\johnhr\AppData\Local\Temp\[enrollment-by-citizenship-status.xls]Enrollment Percentages'!$E$90:$E$99</c:f>
              <c:numCache>
                <c:formatCode>General</c:formatCode>
                <c:ptCount val="10"/>
                <c:pt idx="0">
                  <c:v>0.86675291073738703</c:v>
                </c:pt>
                <c:pt idx="1">
                  <c:v>0.77806595035198212</c:v>
                </c:pt>
                <c:pt idx="2">
                  <c:v>0.89487870619946108</c:v>
                </c:pt>
                <c:pt idx="3">
                  <c:v>0.95866533864541914</c:v>
                </c:pt>
                <c:pt idx="4">
                  <c:v>1.1033369214208832</c:v>
                </c:pt>
                <c:pt idx="5">
                  <c:v>0.89181853431562597</c:v>
                </c:pt>
                <c:pt idx="6">
                  <c:v>0.82052617869236688</c:v>
                </c:pt>
                <c:pt idx="7">
                  <c:v>0.69192377495462798</c:v>
                </c:pt>
                <c:pt idx="8">
                  <c:v>0.67385444743935419</c:v>
                </c:pt>
                <c:pt idx="9">
                  <c:v>0.60560886984067908</c:v>
                </c:pt>
              </c:numCache>
            </c:numRef>
          </c:val>
        </c:ser>
        <c:ser>
          <c:idx val="3"/>
          <c:order val="3"/>
          <c:tx>
            <c:strRef>
              <c:f>'C:\Users\johnhr\AppData\Local\Temp\[enrollment-by-citizenship-status.xls]Enrollment Percentages'!$A$100</c:f>
              <c:strCache>
                <c:ptCount val="1"/>
                <c:pt idx="0">
                  <c:v>Refugee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'C:\Users\johnhr\AppData\Local\Temp\[enrollment-by-citizenship-status.xls]Enrollment Percentages'!$E$122:$E$131</c:f>
              <c:numCache>
                <c:formatCode>General</c:formatCode>
                <c:ptCount val="10"/>
                <c:pt idx="0">
                  <c:v>0.29754204398447609</c:v>
                </c:pt>
                <c:pt idx="1">
                  <c:v>0.54341113992836787</c:v>
                </c:pt>
                <c:pt idx="2">
                  <c:v>1.1428571428571432</c:v>
                </c:pt>
                <c:pt idx="3">
                  <c:v>1.4193227091633458</c:v>
                </c:pt>
                <c:pt idx="4">
                  <c:v>1.2513455328310021</c:v>
                </c:pt>
                <c:pt idx="5">
                  <c:v>0.77549437766576212</c:v>
                </c:pt>
                <c:pt idx="6">
                  <c:v>0.53399322740296895</c:v>
                </c:pt>
                <c:pt idx="7">
                  <c:v>0.40834845735027209</c:v>
                </c:pt>
                <c:pt idx="8">
                  <c:v>0.5294570658452048</c:v>
                </c:pt>
                <c:pt idx="9">
                  <c:v>0.65219416752073112</c:v>
                </c:pt>
              </c:numCache>
            </c:numRef>
          </c:val>
        </c:ser>
        <c:ser>
          <c:idx val="4"/>
          <c:order val="4"/>
          <c:tx>
            <c:strRef>
              <c:f>'C:\Users\johnhr\AppData\Local\Temp\[enrollment-by-citizenship-status.xls]Enrollment Percentages'!$A$132</c:f>
              <c:strCache>
                <c:ptCount val="1"/>
                <c:pt idx="0">
                  <c:v>Student Visa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872375240104104E-2"/>
                  <c:y val="-2.70531417431256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323425144062431E-3"/>
                  <c:y val="2.70531417431256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710662668072840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710662668072840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32342514406243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24851377160937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710662668072840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2485137716093702E-2"/>
                  <c:y val="2.479842679098941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10979001920832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9.710662668072730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'C:\Users\johnhr\AppData\Local\Temp\[enrollment-by-citizenship-status.xls]Enrollment Percentages'!$E$154:$E$163</c:f>
              <c:numCache>
                <c:formatCode>General</c:formatCode>
                <c:ptCount val="10"/>
                <c:pt idx="0">
                  <c:v>1.1901681759379052</c:v>
                </c:pt>
                <c:pt idx="1">
                  <c:v>1.1115227862171169</c:v>
                </c:pt>
                <c:pt idx="2">
                  <c:v>0.9380053908355801</c:v>
                </c:pt>
                <c:pt idx="3">
                  <c:v>0.97111553784860505</c:v>
                </c:pt>
                <c:pt idx="4">
                  <c:v>0.68622174381054901</c:v>
                </c:pt>
                <c:pt idx="5">
                  <c:v>0.801344190254621</c:v>
                </c:pt>
                <c:pt idx="6">
                  <c:v>0.82052617869236688</c:v>
                </c:pt>
                <c:pt idx="7">
                  <c:v>0.6238656987295832</c:v>
                </c:pt>
                <c:pt idx="8">
                  <c:v>0.82787832113977711</c:v>
                </c:pt>
                <c:pt idx="9">
                  <c:v>1.0621447871051888</c:v>
                </c:pt>
              </c:numCache>
            </c:numRef>
          </c:val>
        </c:ser>
        <c:ser>
          <c:idx val="5"/>
          <c:order val="5"/>
          <c:tx>
            <c:strRef>
              <c:f>'C:\Users\johnhr\AppData\Local\Temp\[enrollment-by-citizenship-status.xls]Enrollment Percentages'!$A$164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'C:\Users\johnhr\AppData\Local\Temp\[enrollment-by-citizenship-status.xls]Enrollment Percentages'!$E$186:$E$195</c:f>
              <c:numCache>
                <c:formatCode>General</c:formatCode>
                <c:ptCount val="10"/>
                <c:pt idx="0">
                  <c:v>1.2807244501940476</c:v>
                </c:pt>
                <c:pt idx="1">
                  <c:v>1.123873039397308</c:v>
                </c:pt>
                <c:pt idx="2">
                  <c:v>2.4582210242587585</c:v>
                </c:pt>
                <c:pt idx="3">
                  <c:v>2.8510956175298774</c:v>
                </c:pt>
                <c:pt idx="4">
                  <c:v>3.458019375672766</c:v>
                </c:pt>
                <c:pt idx="5">
                  <c:v>3.8386971694455196</c:v>
                </c:pt>
                <c:pt idx="6">
                  <c:v>5.1185204480333386</c:v>
                </c:pt>
                <c:pt idx="7">
                  <c:v>5.4106170598911074</c:v>
                </c:pt>
                <c:pt idx="8">
                  <c:v>6.0935695032730104</c:v>
                </c:pt>
                <c:pt idx="9">
                  <c:v>4.7982856610453704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6422656"/>
        <c:axId val="86424192"/>
      </c:barChart>
      <c:catAx>
        <c:axId val="8642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6424192"/>
        <c:crosses val="autoZero"/>
        <c:auto val="1"/>
        <c:lblAlgn val="ctr"/>
        <c:lblOffset val="100"/>
        <c:noMultiLvlLbl val="0"/>
      </c:catAx>
      <c:valAx>
        <c:axId val="8642419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86422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% Enrolled </a:t>
            </a:r>
            <a:r>
              <a:rPr lang="en-US" dirty="0">
                <a:latin typeface="Georgia" panose="02040502050405020303" pitchFamily="18" charset="0"/>
              </a:rPr>
              <a:t>by </a:t>
            </a:r>
            <a:r>
              <a:rPr lang="en-US" dirty="0" smtClean="0">
                <a:latin typeface="Georgia" panose="02040502050405020303" pitchFamily="18" charset="0"/>
              </a:rPr>
              <a:t>Ethnicity: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Fall 2000 - </a:t>
            </a:r>
            <a:r>
              <a:rPr lang="en-US" dirty="0">
                <a:latin typeface="Georgia" panose="02040502050405020303" pitchFamily="18" charset="0"/>
              </a:rPr>
              <a:t>2009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'C:\Users\johnhr\AppData\Local\Temp\[enrollment-by-ethnicity.xls]% by Ethnicity'!$A$4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'C:\Users\johnhr\AppData\Local\Temp\[enrollment-by-ethnicity.xls]% by Ethnicity'!$A$189:$A$198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'C:\Users\johnhr\AppData\Local\Temp\[enrollment-by-ethnicity.xls]% by Ethnicity'!$E$33:$E$42</c:f>
              <c:numCache>
                <c:formatCode>General</c:formatCode>
                <c:ptCount val="10"/>
                <c:pt idx="0">
                  <c:v>6.0045858412152384</c:v>
                </c:pt>
                <c:pt idx="1">
                  <c:v>6.8799583821043111</c:v>
                </c:pt>
                <c:pt idx="2">
                  <c:v>7.111511196129177</c:v>
                </c:pt>
                <c:pt idx="3">
                  <c:v>7.1810243711716408</c:v>
                </c:pt>
                <c:pt idx="4">
                  <c:v>7.7720923800304309</c:v>
                </c:pt>
                <c:pt idx="5">
                  <c:v>7.664478091920139</c:v>
                </c:pt>
                <c:pt idx="6">
                  <c:v>7.0725280820967962</c:v>
                </c:pt>
                <c:pt idx="7">
                  <c:v>6.7076923076923105</c:v>
                </c:pt>
                <c:pt idx="8">
                  <c:v>6.3430945384537436</c:v>
                </c:pt>
                <c:pt idx="9">
                  <c:v>7.2251414713015363</c:v>
                </c:pt>
              </c:numCache>
            </c:numRef>
          </c:val>
        </c:ser>
        <c:ser>
          <c:idx val="1"/>
          <c:order val="1"/>
          <c:tx>
            <c:strRef>
              <c:f>'C:\Users\johnhr\AppData\Local\Temp\[enrollment-by-ethnicity.xls]% by Ethnicity'!$A$43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'C:\Users\johnhr\AppData\Local\Temp\[enrollment-by-ethnicity.xls]% by Ethnicity'!$A$189:$A$198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'C:\Users\johnhr\AppData\Local\Temp\[enrollment-by-ethnicity.xls]% by Ethnicity'!$E$72:$E$81</c:f>
              <c:numCache>
                <c:formatCode>General</c:formatCode>
                <c:ptCount val="10"/>
                <c:pt idx="0">
                  <c:v>6.2912009171682426</c:v>
                </c:pt>
                <c:pt idx="1">
                  <c:v>5.8915333593445176</c:v>
                </c:pt>
                <c:pt idx="2">
                  <c:v>5.7162146956228241</c:v>
                </c:pt>
                <c:pt idx="3">
                  <c:v>5.3825101003518796</c:v>
                </c:pt>
                <c:pt idx="4">
                  <c:v>5.3796155441847606</c:v>
                </c:pt>
                <c:pt idx="5">
                  <c:v>5.21238107999464</c:v>
                </c:pt>
                <c:pt idx="6">
                  <c:v>4.8814311468589651</c:v>
                </c:pt>
                <c:pt idx="7">
                  <c:v>5.3292307692307697</c:v>
                </c:pt>
                <c:pt idx="8">
                  <c:v>4.8535819231938389</c:v>
                </c:pt>
                <c:pt idx="9">
                  <c:v>5.2243330638641874</c:v>
                </c:pt>
              </c:numCache>
            </c:numRef>
          </c:val>
        </c:ser>
        <c:ser>
          <c:idx val="2"/>
          <c:order val="2"/>
          <c:tx>
            <c:strRef>
              <c:f>'C:\Users\johnhr\AppData\Local\Temp\[enrollment-by-ethnicity.xls]% by Ethnicity'!$A$82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'C:\Users\johnhr\AppData\Local\Temp\[enrollment-by-ethnicity.xls]% by Ethnicity'!$A$189:$A$198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'C:\Users\johnhr\AppData\Local\Temp\[enrollment-by-ethnicity.xls]% by Ethnicity'!$E$111:$E$120</c:f>
              <c:numCache>
                <c:formatCode>General</c:formatCode>
                <c:ptCount val="10"/>
                <c:pt idx="0">
                  <c:v>70.23502436228145</c:v>
                </c:pt>
                <c:pt idx="1">
                  <c:v>70.061126284302333</c:v>
                </c:pt>
                <c:pt idx="2">
                  <c:v>69.798582198717213</c:v>
                </c:pt>
                <c:pt idx="3">
                  <c:v>70.702463182588275</c:v>
                </c:pt>
                <c:pt idx="4">
                  <c:v>71.055179090028986</c:v>
                </c:pt>
                <c:pt idx="5">
                  <c:v>71.017017285274093</c:v>
                </c:pt>
                <c:pt idx="6">
                  <c:v>74.164470947164048</c:v>
                </c:pt>
                <c:pt idx="7">
                  <c:v>75.015384615384605</c:v>
                </c:pt>
                <c:pt idx="8">
                  <c:v>76.633904144290199</c:v>
                </c:pt>
                <c:pt idx="9">
                  <c:v>74.929264349232128</c:v>
                </c:pt>
              </c:numCache>
            </c:numRef>
          </c:val>
        </c:ser>
        <c:ser>
          <c:idx val="3"/>
          <c:order val="3"/>
          <c:tx>
            <c:strRef>
              <c:f>'C:\Users\johnhr\AppData\Local\Temp\[enrollment-by-ethnicity.xls]% by Ethnicity'!$A$121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'C:\Users\johnhr\AppData\Local\Temp\[enrollment-by-ethnicity.xls]% by Ethnicity'!$A$189:$A$198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'C:\Users\johnhr\AppData\Local\Temp\[enrollment-by-ethnicity.xls]% by Ethnicity'!$E$150:$E$159</c:f>
              <c:numCache>
                <c:formatCode>General</c:formatCode>
                <c:ptCount val="10"/>
                <c:pt idx="0">
                  <c:v>15.262252794497</c:v>
                </c:pt>
                <c:pt idx="1">
                  <c:v>14.87839771101574</c:v>
                </c:pt>
                <c:pt idx="2">
                  <c:v>14.976932598177122</c:v>
                </c:pt>
                <c:pt idx="3">
                  <c:v>14.270819757591548</c:v>
                </c:pt>
                <c:pt idx="4">
                  <c:v>13.290001382934577</c:v>
                </c:pt>
                <c:pt idx="5">
                  <c:v>13.88181696368752</c:v>
                </c:pt>
                <c:pt idx="6">
                  <c:v>11.870753016225223</c:v>
                </c:pt>
                <c:pt idx="7">
                  <c:v>10.830769230769244</c:v>
                </c:pt>
                <c:pt idx="8">
                  <c:v>9.9098186239740524</c:v>
                </c:pt>
                <c:pt idx="9">
                  <c:v>10.88318512530315</c:v>
                </c:pt>
              </c:numCache>
            </c:numRef>
          </c:val>
        </c:ser>
        <c:ser>
          <c:idx val="4"/>
          <c:order val="4"/>
          <c:tx>
            <c:strRef>
              <c:f>'C:\Users\johnhr\AppData\Local\Temp\[enrollment-by-ethnicity.xls]% by Ethnicity'!$A$160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'C:\Users\johnhr\AppData\Local\Temp\[enrollment-by-ethnicity.xls]% by Ethnicity'!$A$189:$A$198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'C:\Users\johnhr\AppData\Local\Temp\[enrollment-by-ethnicity.xls]% by Ethnicity'!$E$189:$E$198</c:f>
              <c:numCache>
                <c:formatCode>General</c:formatCode>
                <c:ptCount val="10"/>
                <c:pt idx="0">
                  <c:v>2.206936084838063</c:v>
                </c:pt>
                <c:pt idx="1">
                  <c:v>2.2889842632331927</c:v>
                </c:pt>
                <c:pt idx="2">
                  <c:v>2.39675931135366</c:v>
                </c:pt>
                <c:pt idx="3">
                  <c:v>2.4631825882966267</c:v>
                </c:pt>
                <c:pt idx="4">
                  <c:v>2.5031116028211886</c:v>
                </c:pt>
                <c:pt idx="5">
                  <c:v>2.2243065791236782</c:v>
                </c:pt>
                <c:pt idx="6">
                  <c:v>2.0108168076549724</c:v>
                </c:pt>
                <c:pt idx="7">
                  <c:v>2.1169230769230771</c:v>
                </c:pt>
                <c:pt idx="8">
                  <c:v>2.2596007700881549</c:v>
                </c:pt>
                <c:pt idx="9">
                  <c:v>1.738075990299111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1657216"/>
        <c:axId val="86643840"/>
      </c:barChart>
      <c:catAx>
        <c:axId val="8165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6643840"/>
        <c:crosses val="autoZero"/>
        <c:auto val="1"/>
        <c:lblAlgn val="ctr"/>
        <c:lblOffset val="100"/>
        <c:noMultiLvlLbl val="0"/>
      </c:catAx>
      <c:valAx>
        <c:axId val="8664384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816572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% Enrolled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  <a:r>
              <a:rPr lang="en-US" baseline="0" dirty="0">
                <a:latin typeface="Georgia" panose="02040502050405020303" pitchFamily="18" charset="0"/>
              </a:rPr>
              <a:t>by </a:t>
            </a:r>
            <a:r>
              <a:rPr lang="en-US" baseline="0" dirty="0" smtClean="0">
                <a:latin typeface="Georgia" panose="02040502050405020303" pitchFamily="18" charset="0"/>
              </a:rPr>
              <a:t>Gender: Fall 2000 - </a:t>
            </a:r>
            <a:r>
              <a:rPr lang="en-US" baseline="0" dirty="0">
                <a:latin typeface="Georgia" panose="02040502050405020303" pitchFamily="18" charset="0"/>
              </a:rPr>
              <a:t>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'C:\Users\johnhr\AppData\Local\Temp\[enrollment-by-gender.xls]Percentages'!$A$3</c:f>
              <c:strCache>
                <c:ptCount val="1"/>
                <c:pt idx="0">
                  <c:v>Percent Female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'C:\Users\johnhr\AppData\Local\Temp\[enrollment-by-gender.xls]Percentages'!$A$71:$A$80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'C:\Users\johnhr\AppData\Local\Temp\[enrollment-by-gender.xls]Percentages'!$E$32:$E$41</c:f>
              <c:numCache>
                <c:formatCode>General</c:formatCode>
                <c:ptCount val="10"/>
                <c:pt idx="0">
                  <c:v>64.873174481168334</c:v>
                </c:pt>
                <c:pt idx="1">
                  <c:v>64.874464176362508</c:v>
                </c:pt>
                <c:pt idx="2">
                  <c:v>64.592481525115133</c:v>
                </c:pt>
                <c:pt idx="3">
                  <c:v>64.235468345057384</c:v>
                </c:pt>
                <c:pt idx="4">
                  <c:v>65.145283269205351</c:v>
                </c:pt>
                <c:pt idx="5">
                  <c:v>64.029697900665639</c:v>
                </c:pt>
                <c:pt idx="6">
                  <c:v>63.865872604867953</c:v>
                </c:pt>
                <c:pt idx="7">
                  <c:v>64.052953156822724</c:v>
                </c:pt>
                <c:pt idx="8">
                  <c:v>62.457928646985295</c:v>
                </c:pt>
                <c:pt idx="9">
                  <c:v>62.476722532588461</c:v>
                </c:pt>
              </c:numCache>
            </c:numRef>
          </c:val>
        </c:ser>
        <c:ser>
          <c:idx val="1"/>
          <c:order val="1"/>
          <c:tx>
            <c:strRef>
              <c:f>'C:\Users\johnhr\AppData\Local\Temp\[enrollment-by-gender.xls]Percentages'!$A$42</c:f>
              <c:strCache>
                <c:ptCount val="1"/>
                <c:pt idx="0">
                  <c:v>Percent Male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'C:\Users\johnhr\AppData\Local\Temp\[enrollment-by-gender.xls]Percentages'!$A$71:$A$80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'C:\Users\johnhr\AppData\Local\Temp\[enrollment-by-gender.xls]Percentages'!$E$71:$E$80</c:f>
              <c:numCache>
                <c:formatCode>General</c:formatCode>
                <c:ptCount val="10"/>
                <c:pt idx="0">
                  <c:v>35.126825518831673</c:v>
                </c:pt>
                <c:pt idx="1">
                  <c:v>35.125535823637506</c:v>
                </c:pt>
                <c:pt idx="2">
                  <c:v>35.407518474884874</c:v>
                </c:pt>
                <c:pt idx="3">
                  <c:v>35.764531654942587</c:v>
                </c:pt>
                <c:pt idx="4">
                  <c:v>34.854716730794749</c:v>
                </c:pt>
                <c:pt idx="5">
                  <c:v>35.970302099334347</c:v>
                </c:pt>
                <c:pt idx="6">
                  <c:v>36.134127395132047</c:v>
                </c:pt>
                <c:pt idx="7">
                  <c:v>35.947046843177198</c:v>
                </c:pt>
                <c:pt idx="8">
                  <c:v>37.542071353014705</c:v>
                </c:pt>
                <c:pt idx="9">
                  <c:v>37.523277467411511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6690048"/>
        <c:axId val="81727488"/>
      </c:barChart>
      <c:catAx>
        <c:axId val="8669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1727488"/>
        <c:crosses val="autoZero"/>
        <c:auto val="1"/>
        <c:lblAlgn val="ctr"/>
        <c:lblOffset val="100"/>
        <c:noMultiLvlLbl val="0"/>
      </c:catAx>
      <c:valAx>
        <c:axId val="81727488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866900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% Enrolled </a:t>
            </a:r>
            <a:r>
              <a:rPr lang="en-US" dirty="0">
                <a:latin typeface="Georgia" panose="02040502050405020303" pitchFamily="18" charset="0"/>
              </a:rPr>
              <a:t>by Home </a:t>
            </a:r>
            <a:r>
              <a:rPr lang="en-US" dirty="0" smtClean="0">
                <a:latin typeface="Georgia" panose="02040502050405020303" pitchFamily="18" charset="0"/>
              </a:rPr>
              <a:t>Language: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Fall 2000 - 2009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'C:\Users\johnhr\AppData\Local\Temp\[enrollment-by-home-language.xls]Percentages'!$A$3</c:f>
              <c:strCache>
                <c:ptCount val="1"/>
                <c:pt idx="0">
                  <c:v>English Speakers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'C:\Users\johnhr\AppData\Local\Temp\[enrollment-by-home-language.xls]Percentages'!$A$12:$A$21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'C:\Users\johnhr\AppData\Local\Temp\[enrollment-by-home-language.xls]Percentages'!$E$12:$E$21</c:f>
              <c:numCache>
                <c:formatCode>General</c:formatCode>
                <c:ptCount val="10"/>
                <c:pt idx="0">
                  <c:v>63.935483870967751</c:v>
                </c:pt>
                <c:pt idx="1">
                  <c:v>64.075397314278575</c:v>
                </c:pt>
                <c:pt idx="2">
                  <c:v>63.983187843517584</c:v>
                </c:pt>
                <c:pt idx="3">
                  <c:v>63.563004345127261</c:v>
                </c:pt>
                <c:pt idx="4">
                  <c:v>63.757495003331087</c:v>
                </c:pt>
                <c:pt idx="5">
                  <c:v>64.593794257757182</c:v>
                </c:pt>
                <c:pt idx="6">
                  <c:v>64.573162686370267</c:v>
                </c:pt>
                <c:pt idx="7">
                  <c:v>66.994795202534448</c:v>
                </c:pt>
                <c:pt idx="8">
                  <c:v>68.545052408885468</c:v>
                </c:pt>
                <c:pt idx="9">
                  <c:v>71.21042830540037</c:v>
                </c:pt>
              </c:numCache>
            </c:numRef>
          </c:val>
        </c:ser>
        <c:ser>
          <c:idx val="1"/>
          <c:order val="1"/>
          <c:tx>
            <c:strRef>
              <c:f>'C:\Users\johnhr\AppData\Local\Temp\[enrollment-by-home-language.xls]Percentages'!$A$22</c:f>
              <c:strCache>
                <c:ptCount val="1"/>
                <c:pt idx="0">
                  <c:v>Armenian Speakers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'C:\Users\johnhr\AppData\Local\Temp\[enrollment-by-home-language.xls]Percentages'!$E$31:$E$40</c:f>
              <c:numCache>
                <c:formatCode>General</c:formatCode>
                <c:ptCount val="10"/>
                <c:pt idx="0">
                  <c:v>1.1741935483870971</c:v>
                </c:pt>
                <c:pt idx="1">
                  <c:v>1.86029321177775</c:v>
                </c:pt>
                <c:pt idx="2">
                  <c:v>2.209289794158853</c:v>
                </c:pt>
                <c:pt idx="3">
                  <c:v>2.3960273122284277</c:v>
                </c:pt>
                <c:pt idx="4">
                  <c:v>2.5582944703530979</c:v>
                </c:pt>
                <c:pt idx="5">
                  <c:v>2.2659971675035426</c:v>
                </c:pt>
                <c:pt idx="6">
                  <c:v>2.1770682148040637</c:v>
                </c:pt>
                <c:pt idx="7">
                  <c:v>1.7198461190314549</c:v>
                </c:pt>
                <c:pt idx="8">
                  <c:v>1.6059236465044695</c:v>
                </c:pt>
                <c:pt idx="9">
                  <c:v>1.927374301675977</c:v>
                </c:pt>
              </c:numCache>
            </c:numRef>
          </c:val>
        </c:ser>
        <c:ser>
          <c:idx val="2"/>
          <c:order val="2"/>
          <c:tx>
            <c:strRef>
              <c:f>'C:\Users\johnhr\AppData\Local\Temp\[enrollment-by-home-language.xls]Percentages'!$A$136</c:f>
              <c:strCache>
                <c:ptCount val="1"/>
                <c:pt idx="0">
                  <c:v>Spanish Speakers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'C:\Users\johnhr\AppData\Local\Temp\[enrollment-by-home-language.xls]Percentages'!$E$145:$E$154</c:f>
              <c:numCache>
                <c:formatCode>General</c:formatCode>
                <c:ptCount val="10"/>
                <c:pt idx="0">
                  <c:v>30.451612903225783</c:v>
                </c:pt>
                <c:pt idx="1">
                  <c:v>29.579894049525688</c:v>
                </c:pt>
                <c:pt idx="2">
                  <c:v>29.248841469985987</c:v>
                </c:pt>
                <c:pt idx="3">
                  <c:v>29.658597144630662</c:v>
                </c:pt>
                <c:pt idx="4">
                  <c:v>29.140572951365723</c:v>
                </c:pt>
                <c:pt idx="5">
                  <c:v>28.801338998326237</c:v>
                </c:pt>
                <c:pt idx="6">
                  <c:v>29.067159255838501</c:v>
                </c:pt>
                <c:pt idx="7">
                  <c:v>26.69155917628423</c:v>
                </c:pt>
                <c:pt idx="8">
                  <c:v>25.790941436676601</c:v>
                </c:pt>
                <c:pt idx="9">
                  <c:v>22.83985102420861</c:v>
                </c:pt>
              </c:numCache>
            </c:numRef>
          </c:val>
        </c:ser>
        <c:ser>
          <c:idx val="3"/>
          <c:order val="3"/>
          <c:tx>
            <c:strRef>
              <c:f>'C:\Users\johnhr\AppData\Local\Temp\[enrollment-by-home-language.xls]Percentages'!$Q$5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'C:\Users\johnhr\AppData\Local\Temp\[enrollment-by-home-language.xls]Percentages'!$Q$18:$Q$27</c:f>
              <c:numCache>
                <c:formatCode>General</c:formatCode>
                <c:ptCount val="10"/>
                <c:pt idx="0">
                  <c:v>4.4000000000000004</c:v>
                </c:pt>
                <c:pt idx="1">
                  <c:v>4.4000000000000004</c:v>
                </c:pt>
                <c:pt idx="2">
                  <c:v>4.5999999999999996</c:v>
                </c:pt>
                <c:pt idx="3">
                  <c:v>4.3</c:v>
                </c:pt>
                <c:pt idx="4">
                  <c:v>4.5</c:v>
                </c:pt>
                <c:pt idx="5">
                  <c:v>4.3</c:v>
                </c:pt>
                <c:pt idx="6">
                  <c:v>4.0999999999999996</c:v>
                </c:pt>
                <c:pt idx="7">
                  <c:v>4.5999999999999996</c:v>
                </c:pt>
                <c:pt idx="8">
                  <c:v>4.0999999999999996</c:v>
                </c:pt>
                <c:pt idx="9">
                  <c:v>4.0999999999999996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1771904"/>
        <c:axId val="81785984"/>
      </c:barChart>
      <c:catAx>
        <c:axId val="8177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1785984"/>
        <c:crosses val="autoZero"/>
        <c:auto val="1"/>
        <c:lblAlgn val="ctr"/>
        <c:lblOffset val="100"/>
        <c:noMultiLvlLbl val="0"/>
      </c:catAx>
      <c:valAx>
        <c:axId val="81785984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817719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 smtClean="0">
                <a:latin typeface="Georgia" panose="02040502050405020303" pitchFamily="18" charset="0"/>
              </a:rPr>
              <a:t>#</a:t>
            </a:r>
            <a:r>
              <a:rPr lang="en-US" sz="1600" baseline="0" dirty="0" smtClean="0">
                <a:latin typeface="Georgia" panose="02040502050405020303" pitchFamily="18" charset="0"/>
              </a:rPr>
              <a:t> </a:t>
            </a:r>
            <a:r>
              <a:rPr lang="en-US" sz="1600" dirty="0" smtClean="0">
                <a:latin typeface="Georgia" panose="02040502050405020303" pitchFamily="18" charset="0"/>
              </a:rPr>
              <a:t>Enrolled</a:t>
            </a:r>
            <a:r>
              <a:rPr lang="en-US" sz="1600" baseline="0" dirty="0" smtClean="0">
                <a:latin typeface="Georgia" panose="02040502050405020303" pitchFamily="18" charset="0"/>
              </a:rPr>
              <a:t> </a:t>
            </a:r>
            <a:r>
              <a:rPr lang="en-US" sz="1600" baseline="0" dirty="0">
                <a:latin typeface="Georgia" panose="02040502050405020303" pitchFamily="18" charset="0"/>
              </a:rPr>
              <a:t>by Educational </a:t>
            </a:r>
            <a:r>
              <a:rPr lang="en-US" sz="1600" baseline="0" dirty="0" smtClean="0">
                <a:latin typeface="Georgia" panose="02040502050405020303" pitchFamily="18" charset="0"/>
              </a:rPr>
              <a:t>Attainment: Fall 2000 - 2009</a:t>
            </a:r>
            <a:endParaRPr lang="en-US" sz="16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1234323432343234"/>
          <c:y val="2.1857918794819759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'[10]Best Estimates'!$A$3</c:f>
              <c:strCache>
                <c:ptCount val="1"/>
                <c:pt idx="0">
                  <c:v>US High School Graduate</c:v>
                </c:pt>
              </c:strCache>
            </c:strRef>
          </c:tx>
          <c:marker>
            <c:symbol val="none"/>
          </c:marke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'[10]Best Estimates'!$A$14:$A$23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'[10]Best Estimates'!$E$14:$E$23</c:f>
              <c:numCache>
                <c:formatCode>General</c:formatCode>
                <c:ptCount val="10"/>
                <c:pt idx="0">
                  <c:v>4215.4491831718951</c:v>
                </c:pt>
                <c:pt idx="1">
                  <c:v>4582.5872873768994</c:v>
                </c:pt>
                <c:pt idx="2">
                  <c:v>5243.2925675675715</c:v>
                </c:pt>
                <c:pt idx="3">
                  <c:v>4995.5482233502544</c:v>
                </c:pt>
                <c:pt idx="4">
                  <c:v>4738.4514003294898</c:v>
                </c:pt>
                <c:pt idx="5">
                  <c:v>4820.7790112301509</c:v>
                </c:pt>
                <c:pt idx="6">
                  <c:v>4556.9585132836019</c:v>
                </c:pt>
                <c:pt idx="7">
                  <c:v>5130.504339881224</c:v>
                </c:pt>
                <c:pt idx="8">
                  <c:v>6167.6548223350264</c:v>
                </c:pt>
                <c:pt idx="9">
                  <c:v>6723.440061573986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'[10]Best Estimates'!$A$24</c:f>
              <c:strCache>
                <c:ptCount val="1"/>
                <c:pt idx="0">
                  <c:v>Foreign High School Graduate</c:v>
                </c:pt>
              </c:strCache>
            </c:strRef>
          </c:tx>
          <c:marker>
            <c:symbol val="none"/>
          </c:marker>
          <c:dLbls>
            <c:delete val="1"/>
          </c:dLbls>
          <c:val>
            <c:numRef>
              <c:f>'[10]Best Estimates'!$E$35:$E$44</c:f>
              <c:numCache>
                <c:formatCode>General</c:formatCode>
                <c:ptCount val="10"/>
                <c:pt idx="0">
                  <c:v>714.34610380222614</c:v>
                </c:pt>
                <c:pt idx="1">
                  <c:v>758.39301700984811</c:v>
                </c:pt>
                <c:pt idx="2">
                  <c:v>813.80585585585538</c:v>
                </c:pt>
                <c:pt idx="3">
                  <c:v>708.03045685279187</c:v>
                </c:pt>
                <c:pt idx="4">
                  <c:v>657.95057660626048</c:v>
                </c:pt>
                <c:pt idx="5">
                  <c:v>579.89221634180933</c:v>
                </c:pt>
                <c:pt idx="6">
                  <c:v>556.54495484884183</c:v>
                </c:pt>
                <c:pt idx="7">
                  <c:v>550.74874371859335</c:v>
                </c:pt>
                <c:pt idx="8">
                  <c:v>670.57449985070173</c:v>
                </c:pt>
                <c:pt idx="9">
                  <c:v>719.14720030786998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'[10]Best Estimates'!$A$45</c:f>
              <c:strCache>
                <c:ptCount val="1"/>
                <c:pt idx="0">
                  <c:v>High School Equivalency, Proficiency Certificate, etc.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5.7099397901120104E-3"/>
                  <c:y val="2.72514948794327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401442916921307E-2"/>
                  <c:y val="2.99489897350764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2401442916921307E-2"/>
                  <c:y val="2.72514948794326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2401442916921307E-2"/>
                  <c:y val="1.9159010312501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2401442916921307E-2"/>
                  <c:y val="2.45540000237889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2401442916921307E-2"/>
                  <c:y val="1.10665257455706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401442916921307E-2"/>
                  <c:y val="2.18565051681453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2401442916921307E-2"/>
                  <c:y val="2.72514948794326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2401442916921307E-2"/>
                  <c:y val="2.72514948794327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'[10]Best Estimates'!$E$56:$E$65</c:f>
              <c:numCache>
                <c:formatCode>General</c:formatCode>
                <c:ptCount val="10"/>
                <c:pt idx="0">
                  <c:v>411.65707676738464</c:v>
                </c:pt>
                <c:pt idx="1">
                  <c:v>429.05102954341976</c:v>
                </c:pt>
                <c:pt idx="2">
                  <c:v>493.73581081081079</c:v>
                </c:pt>
                <c:pt idx="3">
                  <c:v>431.67668879344018</c:v>
                </c:pt>
                <c:pt idx="4">
                  <c:v>429.57935200439329</c:v>
                </c:pt>
                <c:pt idx="5">
                  <c:v>323.45746740673815</c:v>
                </c:pt>
                <c:pt idx="6">
                  <c:v>297.02133228634972</c:v>
                </c:pt>
                <c:pt idx="7">
                  <c:v>345.56783919598001</c:v>
                </c:pt>
                <c:pt idx="8">
                  <c:v>418.85428486115273</c:v>
                </c:pt>
                <c:pt idx="9">
                  <c:v>387.90956320954399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'[10]Best Estimates'!$A$66</c:f>
              <c:strCache>
                <c:ptCount val="1"/>
                <c:pt idx="0">
                  <c:v>Concurrently Enrolled High School Student</c:v>
                </c:pt>
              </c:strCache>
            </c:strRef>
          </c:tx>
          <c:marker>
            <c:symbol val="none"/>
          </c:marker>
          <c:dLbls>
            <c:numFmt formatCode="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'[10]Best Estimates'!$E$77:$E$86</c:f>
              <c:numCache>
                <c:formatCode>General</c:formatCode>
                <c:ptCount val="10"/>
                <c:pt idx="0">
                  <c:v>319.8414052334827</c:v>
                </c:pt>
                <c:pt idx="1">
                  <c:v>752.35004476275742</c:v>
                </c:pt>
                <c:pt idx="2">
                  <c:v>1075.3141891891901</c:v>
                </c:pt>
                <c:pt idx="3">
                  <c:v>486.14057008980876</c:v>
                </c:pt>
                <c:pt idx="4">
                  <c:v>406.44041735310259</c:v>
                </c:pt>
                <c:pt idx="5">
                  <c:v>548.80921647089201</c:v>
                </c:pt>
                <c:pt idx="6">
                  <c:v>1048.9490904331901</c:v>
                </c:pt>
                <c:pt idx="7">
                  <c:v>1380.3079031521252</c:v>
                </c:pt>
                <c:pt idx="8">
                  <c:v>1660.1304867124506</c:v>
                </c:pt>
                <c:pt idx="9">
                  <c:v>952.67461997306168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'[10]Best Estimates'!$A$87</c:f>
              <c:strCache>
                <c:ptCount val="1"/>
                <c:pt idx="0">
                  <c:v>Not a High School Graduate</c:v>
                </c:pt>
              </c:strCache>
            </c:strRef>
          </c:tx>
          <c:marker>
            <c:symbol val="none"/>
          </c:marke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'[10]Best Estimates'!$E$98:$E$107</c:f>
              <c:numCache>
                <c:formatCode>General</c:formatCode>
                <c:ptCount val="10"/>
                <c:pt idx="0">
                  <c:v>777.91079947954324</c:v>
                </c:pt>
                <c:pt idx="1">
                  <c:v>770.47896150402858</c:v>
                </c:pt>
                <c:pt idx="2">
                  <c:v>667.40157657657721</c:v>
                </c:pt>
                <c:pt idx="3">
                  <c:v>520.43264349863296</c:v>
                </c:pt>
                <c:pt idx="4">
                  <c:v>495.97803404722652</c:v>
                </c:pt>
                <c:pt idx="5">
                  <c:v>549.78056021685848</c:v>
                </c:pt>
                <c:pt idx="6">
                  <c:v>443.06504384242896</c:v>
                </c:pt>
                <c:pt idx="7">
                  <c:v>484.97304705344897</c:v>
                </c:pt>
                <c:pt idx="8">
                  <c:v>579.87369363989285</c:v>
                </c:pt>
                <c:pt idx="9">
                  <c:v>532.52068501058307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'[10]Best Estimates'!$A$150</c:f>
              <c:strCache>
                <c:ptCount val="1"/>
                <c:pt idx="0">
                  <c:v>AA or Higher Degree</c:v>
                </c:pt>
              </c:strCache>
            </c:strRef>
          </c:tx>
          <c:marker>
            <c:symbol val="none"/>
          </c:marker>
          <c:dLbls>
            <c:delete val="1"/>
          </c:dLbls>
          <c:val>
            <c:numRef>
              <c:f>'[10]Best Estimates'!$E$161:$E$170</c:f>
              <c:numCache>
                <c:formatCode>General</c:formatCode>
                <c:ptCount val="10"/>
                <c:pt idx="0">
                  <c:v>539.79543154546798</c:v>
                </c:pt>
                <c:pt idx="1">
                  <c:v>582.13965980304351</c:v>
                </c:pt>
                <c:pt idx="2">
                  <c:v>672.4499999999997</c:v>
                </c:pt>
                <c:pt idx="3">
                  <c:v>607.17141741507214</c:v>
                </c:pt>
                <c:pt idx="4">
                  <c:v>599.60021965952774</c:v>
                </c:pt>
                <c:pt idx="5">
                  <c:v>702.28152833354841</c:v>
                </c:pt>
                <c:pt idx="6">
                  <c:v>637.46106530558768</c:v>
                </c:pt>
                <c:pt idx="7">
                  <c:v>703.89812699862944</c:v>
                </c:pt>
                <c:pt idx="8">
                  <c:v>741.91221260077634</c:v>
                </c:pt>
                <c:pt idx="9">
                  <c:v>840.30786992495632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6317312"/>
        <c:axId val="86343680"/>
      </c:lineChart>
      <c:catAx>
        <c:axId val="8631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6343680"/>
        <c:crosses val="autoZero"/>
        <c:auto val="1"/>
        <c:lblAlgn val="ctr"/>
        <c:lblOffset val="100"/>
        <c:noMultiLvlLbl val="0"/>
      </c:catAx>
      <c:valAx>
        <c:axId val="86343680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crossAx val="863173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Enrolled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by </a:t>
            </a:r>
            <a:r>
              <a:rPr lang="en-US" dirty="0">
                <a:latin typeface="Georgia" panose="02040502050405020303" pitchFamily="18" charset="0"/>
              </a:rPr>
              <a:t>Educational </a:t>
            </a:r>
            <a:r>
              <a:rPr lang="en-US" dirty="0" smtClean="0">
                <a:latin typeface="Georgia" panose="02040502050405020303" pitchFamily="18" charset="0"/>
              </a:rPr>
              <a:t>Goal: Fall 2000 - 2009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Vocational</c:v>
          </c:tx>
          <c:marker>
            <c:symbol val="none"/>
          </c:marker>
          <c:dLbls>
            <c:numFmt formatCode="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'C:\Users\johnhr\AppData\Local\Temp\[enrollment-by-goals-1.xls]Best Estimates'!$A$168:$A$177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'C:\Users\johnhr\AppData\Local\Temp\[enrollment-by-goals-1.xls]Best Estimates'!$E$168:$E$177</c:f>
              <c:numCache>
                <c:formatCode>General</c:formatCode>
                <c:ptCount val="10"/>
                <c:pt idx="0">
                  <c:v>2809.5842755719159</c:v>
                </c:pt>
                <c:pt idx="1">
                  <c:v>3098.4410007468259</c:v>
                </c:pt>
                <c:pt idx="2">
                  <c:v>3558.0141921397403</c:v>
                </c:pt>
                <c:pt idx="3">
                  <c:v>2936.8534374213064</c:v>
                </c:pt>
                <c:pt idx="4">
                  <c:v>2731.4710476703508</c:v>
                </c:pt>
                <c:pt idx="5">
                  <c:v>2694.5585749577417</c:v>
                </c:pt>
                <c:pt idx="6">
                  <c:v>2624.1574803149597</c:v>
                </c:pt>
                <c:pt idx="7">
                  <c:v>2731.1505737799944</c:v>
                </c:pt>
                <c:pt idx="8">
                  <c:v>2906.5281647486345</c:v>
                </c:pt>
                <c:pt idx="9">
                  <c:v>2809.7205017640126</c:v>
                </c:pt>
              </c:numCache>
            </c:numRef>
          </c:val>
          <c:smooth val="0"/>
        </c:ser>
        <c:ser>
          <c:idx val="1"/>
          <c:order val="1"/>
          <c:tx>
            <c:v>Transfer</c:v>
          </c:tx>
          <c:marker>
            <c:symbol val="none"/>
          </c:marker>
          <c:dLbls>
            <c:dLbl>
              <c:idx val="2"/>
              <c:layout>
                <c:manualLayout>
                  <c:x val="0"/>
                  <c:y val="-1.9404019404019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1.3860013860013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816925734024198E-3"/>
                  <c:y val="-1.6632016632016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816925734024198E-3"/>
                  <c:y val="-1.6632016632016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'C:\Users\johnhr\AppData\Local\Temp\[enrollment-by-goals-1.xls]Best Estimates'!$E$252:$E$261</c:f>
              <c:numCache>
                <c:formatCode>General</c:formatCode>
                <c:ptCount val="10"/>
                <c:pt idx="0">
                  <c:v>1741.5385222192997</c:v>
                </c:pt>
                <c:pt idx="1">
                  <c:v>1986.8838685586247</c:v>
                </c:pt>
                <c:pt idx="2">
                  <c:v>2172.9825327510921</c:v>
                </c:pt>
                <c:pt idx="3">
                  <c:v>2113.363636363636</c:v>
                </c:pt>
                <c:pt idx="4">
                  <c:v>2025.9068138971202</c:v>
                </c:pt>
                <c:pt idx="5">
                  <c:v>2137.839682746067</c:v>
                </c:pt>
                <c:pt idx="6">
                  <c:v>2128.417322834649</c:v>
                </c:pt>
                <c:pt idx="7">
                  <c:v>2687.3086820447429</c:v>
                </c:pt>
                <c:pt idx="8">
                  <c:v>3416.1008479709267</c:v>
                </c:pt>
                <c:pt idx="9">
                  <c:v>3815.9647197177578</c:v>
                </c:pt>
              </c:numCache>
            </c:numRef>
          </c:val>
          <c:smooth val="0"/>
        </c:ser>
        <c:ser>
          <c:idx val="2"/>
          <c:order val="2"/>
          <c:tx>
            <c:v>General Education</c:v>
          </c:tx>
          <c:marker>
            <c:symbol val="none"/>
          </c:marker>
          <c:dLbls>
            <c:numFmt formatCode="#,##0" sourceLinked="0"/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'C:\Users\johnhr\AppData\Local\Temp\[enrollment-by-goals-1.xls]Best Estimates'!$E$329:$E$338</c:f>
              <c:numCache>
                <c:formatCode>General</c:formatCode>
                <c:ptCount val="10"/>
                <c:pt idx="0">
                  <c:v>641.37799105969032</c:v>
                </c:pt>
                <c:pt idx="1">
                  <c:v>676.34428678117956</c:v>
                </c:pt>
                <c:pt idx="2">
                  <c:v>787.95087336244558</c:v>
                </c:pt>
                <c:pt idx="3">
                  <c:v>677.13497859481254</c:v>
                </c:pt>
                <c:pt idx="4">
                  <c:v>712.47185564233803</c:v>
                </c:pt>
                <c:pt idx="5">
                  <c:v>729.89858275906954</c:v>
                </c:pt>
                <c:pt idx="6">
                  <c:v>718.37795275590497</c:v>
                </c:pt>
                <c:pt idx="7">
                  <c:v>826.02109655732056</c:v>
                </c:pt>
                <c:pt idx="8">
                  <c:v>887.87613567534834</c:v>
                </c:pt>
                <c:pt idx="9">
                  <c:v>918.65817326538661</c:v>
                </c:pt>
              </c:numCache>
            </c:numRef>
          </c:val>
          <c:smooth val="0"/>
        </c:ser>
        <c:ser>
          <c:idx val="3"/>
          <c:order val="3"/>
          <c:tx>
            <c:v>Transitional</c:v>
          </c:tx>
          <c:marker>
            <c:symbol val="none"/>
          </c:marker>
          <c:dLbls>
            <c:numFmt formatCode="#,##0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'C:\Users\johnhr\AppData\Local\Temp\[enrollment-by-goals-1.xls]Best Estimates'!$E$392:$E$401</c:f>
              <c:numCache>
                <c:formatCode>General</c:formatCode>
                <c:ptCount val="10"/>
                <c:pt idx="0">
                  <c:v>699.18459111227969</c:v>
                </c:pt>
                <c:pt idx="1">
                  <c:v>779.2662434652724</c:v>
                </c:pt>
                <c:pt idx="2">
                  <c:v>853.53187772925764</c:v>
                </c:pt>
                <c:pt idx="3">
                  <c:v>640.05842357088932</c:v>
                </c:pt>
                <c:pt idx="4">
                  <c:v>557.54376514947478</c:v>
                </c:pt>
                <c:pt idx="5">
                  <c:v>563.56780652710961</c:v>
                </c:pt>
                <c:pt idx="6">
                  <c:v>511.57217847768987</c:v>
                </c:pt>
                <c:pt idx="7">
                  <c:v>647.66430972528121</c:v>
                </c:pt>
                <c:pt idx="8">
                  <c:v>1023.2798304058151</c:v>
                </c:pt>
                <c:pt idx="9">
                  <c:v>686.75421403371217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'C:\Users\johnhr\AppData\Local\Temp\[enrollment-by-goals-1.xls]Best Estimates'!$A$444</c:f>
              <c:strCache>
                <c:ptCount val="1"/>
                <c:pt idx="0">
                  <c:v>Unknown/Undecided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1.6632016632016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2901554404145022E-3"/>
                  <c:y val="-1.9404019404019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9084628670120921E-3"/>
                  <c:y val="2.4948024948024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2.4948024948024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2.4948024948024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1450777202072502E-3"/>
                  <c:y val="-2.4948024948024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'C:\Users\johnhr\AppData\Local\Temp\[enrollment-by-goals-1.xls]Best Estimates'!$E$462:$E$471</c:f>
              <c:numCache>
                <c:formatCode>General</c:formatCode>
                <c:ptCount val="10"/>
                <c:pt idx="0">
                  <c:v>1266.125790930997</c:v>
                </c:pt>
                <c:pt idx="1">
                  <c:v>1460.4118141651811</c:v>
                </c:pt>
                <c:pt idx="2">
                  <c:v>1763.4875369766621</c:v>
                </c:pt>
                <c:pt idx="3">
                  <c:v>1535.5558328238858</c:v>
                </c:pt>
                <c:pt idx="4">
                  <c:v>1408.5285025153398</c:v>
                </c:pt>
                <c:pt idx="5">
                  <c:v>1515.6900125082198</c:v>
                </c:pt>
                <c:pt idx="6">
                  <c:v>1658.9975928047843</c:v>
                </c:pt>
                <c:pt idx="7">
                  <c:v>1909.0777864104271</c:v>
                </c:pt>
                <c:pt idx="8">
                  <c:v>2227.6700873655782</c:v>
                </c:pt>
                <c:pt idx="9">
                  <c:v>2187.6495033909682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508288"/>
        <c:axId val="86509824"/>
      </c:lineChart>
      <c:catAx>
        <c:axId val="8650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6509824"/>
        <c:crosses val="autoZero"/>
        <c:auto val="1"/>
        <c:lblAlgn val="ctr"/>
        <c:lblOffset val="100"/>
        <c:noMultiLvlLbl val="0"/>
      </c:catAx>
      <c:valAx>
        <c:axId val="86509824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crossAx val="865082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700" dirty="0" smtClean="0">
                <a:latin typeface="Georgia" panose="02040502050405020303" pitchFamily="18" charset="0"/>
              </a:rPr>
              <a:t># of Transfer Students to a UC or CSU: </a:t>
            </a:r>
            <a:r>
              <a:rPr lang="en-US" sz="1700" baseline="0" dirty="0" smtClean="0">
                <a:latin typeface="Georgia" panose="02040502050405020303" pitchFamily="18" charset="0"/>
              </a:rPr>
              <a:t>2000-2009</a:t>
            </a:r>
            <a:endParaRPr lang="en-US" sz="17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1778298510284842"/>
          <c:y val="4.42708242554904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9212632818526614E-2"/>
          <c:y val="0.13841126256174804"/>
          <c:w val="0.92520808927396792"/>
          <c:h val="0.7406519577555541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'[16]Full Year'!$A$4</c:f>
              <c:strCache>
                <c:ptCount val="1"/>
                <c:pt idx="0">
                  <c:v>California State University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'[16]Full Year'!$A$48:$A$56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'[16]Full Year'!$E$24:$E$32</c:f>
              <c:numCache>
                <c:formatCode>General</c:formatCode>
                <c:ptCount val="9"/>
                <c:pt idx="0">
                  <c:v>168</c:v>
                </c:pt>
                <c:pt idx="1">
                  <c:v>213</c:v>
                </c:pt>
                <c:pt idx="2">
                  <c:v>201</c:v>
                </c:pt>
                <c:pt idx="3">
                  <c:v>184</c:v>
                </c:pt>
                <c:pt idx="4">
                  <c:v>225</c:v>
                </c:pt>
                <c:pt idx="5">
                  <c:v>203</c:v>
                </c:pt>
                <c:pt idx="6">
                  <c:v>246</c:v>
                </c:pt>
                <c:pt idx="7">
                  <c:v>243</c:v>
                </c:pt>
                <c:pt idx="8">
                  <c:v>251</c:v>
                </c:pt>
              </c:numCache>
            </c:numRef>
          </c:val>
        </c:ser>
        <c:ser>
          <c:idx val="1"/>
          <c:order val="1"/>
          <c:tx>
            <c:v>University of California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'[16]Full Year'!$A$48:$A$56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'[16]Full Year'!$E$48:$E$56</c:f>
              <c:numCache>
                <c:formatCode>General</c:formatCode>
                <c:ptCount val="9"/>
                <c:pt idx="0">
                  <c:v>11</c:v>
                </c:pt>
                <c:pt idx="1">
                  <c:v>22</c:v>
                </c:pt>
                <c:pt idx="2">
                  <c:v>15</c:v>
                </c:pt>
                <c:pt idx="3">
                  <c:v>30</c:v>
                </c:pt>
                <c:pt idx="4">
                  <c:v>18</c:v>
                </c:pt>
                <c:pt idx="5">
                  <c:v>28</c:v>
                </c:pt>
                <c:pt idx="6">
                  <c:v>27</c:v>
                </c:pt>
                <c:pt idx="7">
                  <c:v>28</c:v>
                </c:pt>
                <c:pt idx="8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6563840"/>
        <c:axId val="86565632"/>
      </c:barChart>
      <c:catAx>
        <c:axId val="86563840"/>
        <c:scaling>
          <c:orientation val="minMax"/>
        </c:scaling>
        <c:delete val="0"/>
        <c:axPos val="b"/>
        <c:majorTickMark val="none"/>
        <c:minorTickMark val="none"/>
        <c:tickLblPos val="nextTo"/>
        <c:crossAx val="86565632"/>
        <c:crosses val="autoZero"/>
        <c:auto val="1"/>
        <c:lblAlgn val="ctr"/>
        <c:lblOffset val="100"/>
        <c:noMultiLvlLbl val="0"/>
      </c:catAx>
      <c:valAx>
        <c:axId val="865656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6563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582743004505103"/>
          <c:y val="0.93181182917384409"/>
          <c:w val="0.52206263906469896"/>
          <c:h val="6.691768002685040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>
                <a:latin typeface="Georgia" panose="02040502050405020303" pitchFamily="18" charset="0"/>
              </a:rPr>
              <a:t>Transfer Velocity</a:t>
            </a:r>
            <a:r>
              <a:rPr lang="en-US" baseline="0">
                <a:latin typeface="Georgia" panose="02040502050405020303" pitchFamily="18" charset="0"/>
              </a:rPr>
              <a:t> Cohort Report (6 Years)</a:t>
            </a:r>
            <a:endParaRPr lang="en-US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1995-1996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>
                    <a:latin typeface="Corbel" panose="020B0503020204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Sheet1!$D$2:$D$7</c:f>
              <c:numCache>
                <c:formatCode>0%</c:formatCode>
                <c:ptCount val="6"/>
                <c:pt idx="0">
                  <c:v>0.01</c:v>
                </c:pt>
                <c:pt idx="1">
                  <c:v>0.05</c:v>
                </c:pt>
                <c:pt idx="2">
                  <c:v>0.09</c:v>
                </c:pt>
                <c:pt idx="3">
                  <c:v>0.16</c:v>
                </c:pt>
                <c:pt idx="4">
                  <c:v>0.23</c:v>
                </c:pt>
                <c:pt idx="5">
                  <c:v>0.27</c:v>
                </c:pt>
              </c:numCache>
            </c:numRef>
          </c:val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2003-2004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>
                    <a:latin typeface="Corbel" panose="020B0503020204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Sheet1!$E$2:$E$7</c:f>
              <c:numCache>
                <c:formatCode>0%</c:formatCode>
                <c:ptCount val="6"/>
                <c:pt idx="0">
                  <c:v>0</c:v>
                </c:pt>
                <c:pt idx="1">
                  <c:v>0.03</c:v>
                </c:pt>
                <c:pt idx="2">
                  <c:v>0.1</c:v>
                </c:pt>
                <c:pt idx="3">
                  <c:v>0.19</c:v>
                </c:pt>
                <c:pt idx="4">
                  <c:v>0.27</c:v>
                </c:pt>
                <c:pt idx="5">
                  <c:v>0.35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627840"/>
        <c:axId val="86629376"/>
      </c:barChart>
      <c:catAx>
        <c:axId val="86627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Corbel" panose="020B0503020204020204" pitchFamily="34" charset="0"/>
              </a:defRPr>
            </a:pPr>
            <a:endParaRPr lang="en-US"/>
          </a:p>
        </c:txPr>
        <c:crossAx val="86629376"/>
        <c:crosses val="autoZero"/>
        <c:auto val="1"/>
        <c:lblAlgn val="ctr"/>
        <c:lblOffset val="100"/>
        <c:noMultiLvlLbl val="0"/>
      </c:catAx>
      <c:valAx>
        <c:axId val="866293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orbel" panose="020B0503020204020204" pitchFamily="34" charset="0"/>
              </a:defRPr>
            </a:pPr>
            <a:endParaRPr lang="en-US"/>
          </a:p>
        </c:txPr>
        <c:crossAx val="8662784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latin typeface="Corbel" panose="020B05030202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 smtClean="0">
                <a:latin typeface="Georgia" panose="02040502050405020303" pitchFamily="18" charset="0"/>
              </a:rPr>
              <a:t>% of Transfer</a:t>
            </a:r>
            <a:r>
              <a:rPr lang="en-US" sz="1600" baseline="0" dirty="0" smtClean="0">
                <a:latin typeface="Georgia" panose="02040502050405020303" pitchFamily="18" charset="0"/>
              </a:rPr>
              <a:t> </a:t>
            </a:r>
            <a:r>
              <a:rPr lang="en-US" sz="1600" baseline="0" dirty="0">
                <a:latin typeface="Georgia" panose="02040502050405020303" pitchFamily="18" charset="0"/>
              </a:rPr>
              <a:t>Students to CSU by </a:t>
            </a:r>
            <a:r>
              <a:rPr lang="en-US" sz="1600" baseline="0" dirty="0" smtClean="0">
                <a:latin typeface="Georgia" panose="02040502050405020303" pitchFamily="18" charset="0"/>
              </a:rPr>
              <a:t>Ethnicity: 2000 - 2009</a:t>
            </a:r>
            <a:endParaRPr lang="en-US" sz="16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0743683554707177"/>
          <c:y val="4.722221189365444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9040711513219504E-2"/>
          <c:y val="0.138873490813648"/>
          <c:w val="0.93897972503967309"/>
          <c:h val="0.7478441994750660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Transfers!$W$92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Transfers!$V$93:$V$101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Transfers!$W$93:$W$101</c:f>
              <c:numCache>
                <c:formatCode>General</c:formatCode>
                <c:ptCount val="9"/>
                <c:pt idx="0">
                  <c:v>4.9000000000000004</c:v>
                </c:pt>
                <c:pt idx="1">
                  <c:v>8.7000000000000011</c:v>
                </c:pt>
                <c:pt idx="2">
                  <c:v>4.2</c:v>
                </c:pt>
                <c:pt idx="3">
                  <c:v>4.8</c:v>
                </c:pt>
                <c:pt idx="4">
                  <c:v>6.3</c:v>
                </c:pt>
                <c:pt idx="5">
                  <c:v>3.8</c:v>
                </c:pt>
                <c:pt idx="6">
                  <c:v>5.5</c:v>
                </c:pt>
                <c:pt idx="7">
                  <c:v>4.9000000000000004</c:v>
                </c:pt>
                <c:pt idx="8">
                  <c:v>5.7</c:v>
                </c:pt>
              </c:numCache>
            </c:numRef>
          </c:val>
        </c:ser>
        <c:ser>
          <c:idx val="1"/>
          <c:order val="1"/>
          <c:tx>
            <c:strRef>
              <c:f>Transfers!$X$92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Transfers!$V$93:$V$101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Transfers!$X$93:$X$101</c:f>
              <c:numCache>
                <c:formatCode>General</c:formatCode>
                <c:ptCount val="9"/>
                <c:pt idx="0">
                  <c:v>8.7000000000000011</c:v>
                </c:pt>
                <c:pt idx="1">
                  <c:v>5.5</c:v>
                </c:pt>
                <c:pt idx="2">
                  <c:v>6.5</c:v>
                </c:pt>
                <c:pt idx="3">
                  <c:v>6.2</c:v>
                </c:pt>
                <c:pt idx="4">
                  <c:v>3.1</c:v>
                </c:pt>
                <c:pt idx="5">
                  <c:v>5.4</c:v>
                </c:pt>
                <c:pt idx="6">
                  <c:v>5</c:v>
                </c:pt>
                <c:pt idx="7">
                  <c:v>4.4000000000000004</c:v>
                </c:pt>
                <c:pt idx="8">
                  <c:v>4.7</c:v>
                </c:pt>
              </c:numCache>
            </c:numRef>
          </c:val>
        </c:ser>
        <c:ser>
          <c:idx val="2"/>
          <c:order val="2"/>
          <c:tx>
            <c:strRef>
              <c:f>Transfers!$Y$92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Transfers!$V$93:$V$101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Transfers!$Y$93:$Y$101</c:f>
              <c:numCache>
                <c:formatCode>General</c:formatCode>
                <c:ptCount val="9"/>
                <c:pt idx="0">
                  <c:v>65.5</c:v>
                </c:pt>
                <c:pt idx="1">
                  <c:v>67.8</c:v>
                </c:pt>
                <c:pt idx="2">
                  <c:v>72</c:v>
                </c:pt>
                <c:pt idx="3">
                  <c:v>78.8</c:v>
                </c:pt>
                <c:pt idx="4">
                  <c:v>80.599999999999994</c:v>
                </c:pt>
                <c:pt idx="5">
                  <c:v>76.599999999999994</c:v>
                </c:pt>
                <c:pt idx="6">
                  <c:v>74.5</c:v>
                </c:pt>
                <c:pt idx="7">
                  <c:v>79.400000000000006</c:v>
                </c:pt>
                <c:pt idx="8">
                  <c:v>78.8</c:v>
                </c:pt>
              </c:numCache>
            </c:numRef>
          </c:val>
        </c:ser>
        <c:ser>
          <c:idx val="3"/>
          <c:order val="3"/>
          <c:tx>
            <c:strRef>
              <c:f>Transfers!$Z$92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Transfers!$V$93:$V$101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Transfers!$Z$93:$Z$101</c:f>
              <c:numCache>
                <c:formatCode>General</c:formatCode>
                <c:ptCount val="9"/>
                <c:pt idx="0">
                  <c:v>2.1</c:v>
                </c:pt>
                <c:pt idx="1">
                  <c:v>1.1000000000000001</c:v>
                </c:pt>
                <c:pt idx="2">
                  <c:v>1.2</c:v>
                </c:pt>
                <c:pt idx="3">
                  <c:v>0.70000000000000007</c:v>
                </c:pt>
                <c:pt idx="4">
                  <c:v>0</c:v>
                </c:pt>
                <c:pt idx="5">
                  <c:v>1.1000000000000001</c:v>
                </c:pt>
                <c:pt idx="6">
                  <c:v>0</c:v>
                </c:pt>
                <c:pt idx="7">
                  <c:v>1</c:v>
                </c:pt>
                <c:pt idx="8">
                  <c:v>0.5</c:v>
                </c:pt>
              </c:numCache>
            </c:numRef>
          </c:val>
        </c:ser>
        <c:ser>
          <c:idx val="4"/>
          <c:order val="4"/>
          <c:tx>
            <c:strRef>
              <c:f>Transfers!$AA$92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Transfers!$V$93:$V$101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Transfers!$AA$93:$AA$101</c:f>
              <c:numCache>
                <c:formatCode>General</c:formatCode>
                <c:ptCount val="9"/>
                <c:pt idx="0">
                  <c:v>19.7</c:v>
                </c:pt>
                <c:pt idx="1">
                  <c:v>16.899999999999999</c:v>
                </c:pt>
                <c:pt idx="2">
                  <c:v>16.100000000000001</c:v>
                </c:pt>
                <c:pt idx="3">
                  <c:v>9.6</c:v>
                </c:pt>
                <c:pt idx="4">
                  <c:v>10</c:v>
                </c:pt>
                <c:pt idx="5">
                  <c:v>13</c:v>
                </c:pt>
                <c:pt idx="6">
                  <c:v>15</c:v>
                </c:pt>
                <c:pt idx="7">
                  <c:v>10.3</c:v>
                </c:pt>
                <c:pt idx="8">
                  <c:v>10.4</c:v>
                </c:pt>
              </c:numCache>
            </c:numRef>
          </c:val>
        </c:ser>
        <c:ser>
          <c:idx val="5"/>
          <c:order val="5"/>
          <c:tx>
            <c:strRef>
              <c:f>Transfers!$AB$92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Transfers!$V$93:$V$101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Transfers!$AB$93:$AB$101</c:f>
              <c:numCache>
                <c:formatCode>General</c:formatCode>
                <c:ptCount val="9"/>
                <c:pt idx="0">
                  <c:v>15.5</c:v>
                </c:pt>
                <c:pt idx="1">
                  <c:v>14.1</c:v>
                </c:pt>
                <c:pt idx="2">
                  <c:v>16.399999999999999</c:v>
                </c:pt>
                <c:pt idx="3">
                  <c:v>20.7</c:v>
                </c:pt>
                <c:pt idx="4">
                  <c:v>22.7</c:v>
                </c:pt>
                <c:pt idx="5">
                  <c:v>9.8000000000000007</c:v>
                </c:pt>
                <c:pt idx="6">
                  <c:v>18.7</c:v>
                </c:pt>
                <c:pt idx="7">
                  <c:v>16</c:v>
                </c:pt>
                <c:pt idx="8">
                  <c:v>15.5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7048960"/>
        <c:axId val="87050496"/>
      </c:barChart>
      <c:catAx>
        <c:axId val="87048960"/>
        <c:scaling>
          <c:orientation val="minMax"/>
        </c:scaling>
        <c:delete val="0"/>
        <c:axPos val="b"/>
        <c:majorTickMark val="none"/>
        <c:minorTickMark val="none"/>
        <c:tickLblPos val="nextTo"/>
        <c:crossAx val="87050496"/>
        <c:crosses val="autoZero"/>
        <c:auto val="1"/>
        <c:lblAlgn val="ctr"/>
        <c:lblOffset val="100"/>
        <c:noMultiLvlLbl val="0"/>
      </c:catAx>
      <c:valAx>
        <c:axId val="8705049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87048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0226144543132543E-2"/>
          <c:y val="0.9273033070866139"/>
          <c:w val="0.825916285455775"/>
          <c:h val="7.065994750656169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 smtClean="0">
                <a:latin typeface="Georgia" panose="02040502050405020303" pitchFamily="18" charset="0"/>
              </a:rPr>
              <a:t>% of Transfer </a:t>
            </a:r>
            <a:r>
              <a:rPr lang="en-US" sz="1600" dirty="0">
                <a:latin typeface="Georgia" panose="02040502050405020303" pitchFamily="18" charset="0"/>
              </a:rPr>
              <a:t>Students to UC by </a:t>
            </a:r>
            <a:r>
              <a:rPr lang="en-US" sz="1600" dirty="0" smtClean="0">
                <a:latin typeface="Georgia" panose="02040502050405020303" pitchFamily="18" charset="0"/>
              </a:rPr>
              <a:t>Ethnicity: 2000 – 2009</a:t>
            </a:r>
            <a:endParaRPr lang="en-US" sz="16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1950079259894493"/>
          <c:y val="4.56989150582264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9040698637999607E-2"/>
          <c:y val="0.15301434675145406"/>
          <c:w val="0.92790159996231691"/>
          <c:h val="0.730370359733136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Transfers!$Y$118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Transfers!$X$119:$X$127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Transfers!$Y$119:$Y$127</c:f>
              <c:numCache>
                <c:formatCode>General</c:formatCode>
                <c:ptCount val="9"/>
                <c:pt idx="0">
                  <c:v>9.1</c:v>
                </c:pt>
                <c:pt idx="1">
                  <c:v>13.6</c:v>
                </c:pt>
                <c:pt idx="2">
                  <c:v>14.3</c:v>
                </c:pt>
                <c:pt idx="3">
                  <c:v>13.8</c:v>
                </c:pt>
                <c:pt idx="4">
                  <c:v>12.5</c:v>
                </c:pt>
                <c:pt idx="5">
                  <c:v>0</c:v>
                </c:pt>
                <c:pt idx="6">
                  <c:v>7.4</c:v>
                </c:pt>
                <c:pt idx="7">
                  <c:v>18.5</c:v>
                </c:pt>
                <c:pt idx="8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Transfers!$Z$118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Transfers!$X$119:$X$127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Transfers!$Z$119:$Z$127</c:f>
              <c:numCache>
                <c:formatCode>General</c:formatCode>
                <c:ptCount val="9"/>
                <c:pt idx="0">
                  <c:v>0</c:v>
                </c:pt>
                <c:pt idx="1">
                  <c:v>4.5</c:v>
                </c:pt>
                <c:pt idx="2">
                  <c:v>0</c:v>
                </c:pt>
                <c:pt idx="3">
                  <c:v>3.4</c:v>
                </c:pt>
                <c:pt idx="4">
                  <c:v>6.3</c:v>
                </c:pt>
                <c:pt idx="5">
                  <c:v>0</c:v>
                </c:pt>
                <c:pt idx="6">
                  <c:v>7.4</c:v>
                </c:pt>
                <c:pt idx="7">
                  <c:v>7.4</c:v>
                </c:pt>
                <c:pt idx="8">
                  <c:v>3.6</c:v>
                </c:pt>
              </c:numCache>
            </c:numRef>
          </c:val>
        </c:ser>
        <c:ser>
          <c:idx val="2"/>
          <c:order val="2"/>
          <c:tx>
            <c:strRef>
              <c:f>Transfers!$AA$118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Transfers!$X$119:$X$127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Transfers!$AA$119:$AA$127</c:f>
              <c:numCache>
                <c:formatCode>General</c:formatCode>
                <c:ptCount val="9"/>
                <c:pt idx="0">
                  <c:v>81.8</c:v>
                </c:pt>
                <c:pt idx="1">
                  <c:v>50</c:v>
                </c:pt>
                <c:pt idx="2">
                  <c:v>78.599999999999994</c:v>
                </c:pt>
                <c:pt idx="3">
                  <c:v>69</c:v>
                </c:pt>
                <c:pt idx="4">
                  <c:v>68.8</c:v>
                </c:pt>
                <c:pt idx="5">
                  <c:v>92.3</c:v>
                </c:pt>
                <c:pt idx="6">
                  <c:v>59.3</c:v>
                </c:pt>
                <c:pt idx="7">
                  <c:v>70.400000000000006</c:v>
                </c:pt>
                <c:pt idx="8">
                  <c:v>71.400000000000006</c:v>
                </c:pt>
              </c:numCache>
            </c:numRef>
          </c:val>
        </c:ser>
        <c:ser>
          <c:idx val="3"/>
          <c:order val="3"/>
          <c:tx>
            <c:strRef>
              <c:f>Transfers!$AB$118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Transfers!$X$119:$X$127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Transfers!$AB$119:$AB$127</c:f>
              <c:numCache>
                <c:formatCode>General</c:formatCode>
                <c:ptCount val="9"/>
                <c:pt idx="0">
                  <c:v>0</c:v>
                </c:pt>
                <c:pt idx="1">
                  <c:v>9.1</c:v>
                </c:pt>
                <c:pt idx="2">
                  <c:v>7.1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3.7</c:v>
                </c:pt>
                <c:pt idx="7">
                  <c:v>0</c:v>
                </c:pt>
                <c:pt idx="8">
                  <c:v>3.6</c:v>
                </c:pt>
              </c:numCache>
            </c:numRef>
          </c:val>
        </c:ser>
        <c:ser>
          <c:idx val="4"/>
          <c:order val="4"/>
          <c:tx>
            <c:strRef>
              <c:f>Transfers!$AC$118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Transfers!$X$119:$X$127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Transfers!$AC$119:$AC$127</c:f>
              <c:numCache>
                <c:formatCode>General</c:formatCode>
                <c:ptCount val="9"/>
                <c:pt idx="0">
                  <c:v>9.1</c:v>
                </c:pt>
                <c:pt idx="1">
                  <c:v>22.7</c:v>
                </c:pt>
                <c:pt idx="2">
                  <c:v>0</c:v>
                </c:pt>
                <c:pt idx="3">
                  <c:v>13.8</c:v>
                </c:pt>
                <c:pt idx="4">
                  <c:v>12.5</c:v>
                </c:pt>
                <c:pt idx="5">
                  <c:v>7.7</c:v>
                </c:pt>
                <c:pt idx="6">
                  <c:v>22.2</c:v>
                </c:pt>
                <c:pt idx="7">
                  <c:v>3.7</c:v>
                </c:pt>
                <c:pt idx="8">
                  <c:v>7.1</c:v>
                </c:pt>
              </c:numCache>
            </c:numRef>
          </c:val>
        </c:ser>
        <c:ser>
          <c:idx val="5"/>
          <c:order val="5"/>
          <c:tx>
            <c:strRef>
              <c:f>Transfers!$AD$118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Transfers!$X$119:$X$127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Transfers!$AD$119:$AD$127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6.7</c:v>
                </c:pt>
                <c:pt idx="3">
                  <c:v>3.3</c:v>
                </c:pt>
                <c:pt idx="4">
                  <c:v>11.1</c:v>
                </c:pt>
                <c:pt idx="5">
                  <c:v>7.1</c:v>
                </c:pt>
                <c:pt idx="6">
                  <c:v>3.6</c:v>
                </c:pt>
                <c:pt idx="7">
                  <c:v>3.6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7126400"/>
        <c:axId val="87127936"/>
      </c:barChart>
      <c:catAx>
        <c:axId val="87126400"/>
        <c:scaling>
          <c:orientation val="minMax"/>
        </c:scaling>
        <c:delete val="0"/>
        <c:axPos val="b"/>
        <c:majorTickMark val="none"/>
        <c:minorTickMark val="none"/>
        <c:tickLblPos val="nextTo"/>
        <c:crossAx val="87127936"/>
        <c:crosses val="autoZero"/>
        <c:auto val="1"/>
        <c:lblAlgn val="ctr"/>
        <c:lblOffset val="100"/>
        <c:noMultiLvlLbl val="0"/>
      </c:catAx>
      <c:valAx>
        <c:axId val="8712793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87126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730843543538799"/>
          <c:y val="0.93240727913487009"/>
          <c:w val="0.80375982857671313"/>
          <c:h val="6.0338040685170513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of Full-Time </a:t>
            </a:r>
            <a:r>
              <a:rPr lang="en-US" dirty="0">
                <a:latin typeface="Georgia" panose="02040502050405020303" pitchFamily="18" charset="0"/>
              </a:rPr>
              <a:t>Students Receiving Financial </a:t>
            </a:r>
            <a:r>
              <a:rPr lang="en-US" dirty="0" smtClean="0">
                <a:latin typeface="Georgia" panose="02040502050405020303" pitchFamily="18" charset="0"/>
              </a:rPr>
              <a:t>Aid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</a:p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2007-2008</a:t>
            </a:r>
            <a:r>
              <a:rPr lang="en-US" baseline="0" dirty="0" smtClean="0">
                <a:latin typeface="Georgia" panose="02040502050405020303" pitchFamily="18" charset="0"/>
              </a:rPr>
              <a:t> </a:t>
            </a:r>
            <a:r>
              <a:rPr lang="en-US" baseline="0" dirty="0">
                <a:latin typeface="Georgia" panose="02040502050405020303" pitchFamily="18" charset="0"/>
              </a:rPr>
              <a:t>Academic Year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9527119850553506E-2"/>
          <c:y val="0.17904268255776207"/>
          <c:w val="0.91758272506532979"/>
          <c:h val="0.74240380329817424"/>
        </c:manualLayout>
      </c:layout>
      <c:barChart>
        <c:barDir val="col"/>
        <c:grouping val="clustered"/>
        <c:varyColors val="0"/>
        <c:ser>
          <c:idx val="0"/>
          <c:order val="0"/>
          <c:tx>
            <c:v>Total Unduplicated Full-Time Students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3262</c:v>
              </c:pt>
            </c:numLit>
          </c:val>
        </c:ser>
        <c:ser>
          <c:idx val="1"/>
          <c:order val="1"/>
          <c:tx>
            <c:v>Receiving Financial Aid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1631</c:v>
              </c:pt>
            </c:numLit>
          </c:val>
        </c:ser>
        <c:ser>
          <c:idx val="2"/>
          <c:order val="2"/>
          <c:tx>
            <c:v>BOGW Only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485</c:v>
              </c:pt>
            </c:numLit>
          </c:val>
        </c:ser>
        <c:ser>
          <c:idx val="3"/>
          <c:order val="3"/>
          <c:tx>
            <c:v>BOGW + Pell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1066</c:v>
              </c:pt>
            </c:numLit>
          </c:val>
        </c:ser>
        <c:ser>
          <c:idx val="4"/>
          <c:order val="4"/>
          <c:tx>
            <c:v>BOWG + Other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Lit>
              <c:formatCode>General</c:formatCode>
              <c:ptCount val="1"/>
              <c:pt idx="0">
                <c:v>80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89760"/>
        <c:axId val="87199744"/>
      </c:barChart>
      <c:catAx>
        <c:axId val="87189760"/>
        <c:scaling>
          <c:orientation val="minMax"/>
        </c:scaling>
        <c:delete val="0"/>
        <c:axPos val="b"/>
        <c:majorTickMark val="none"/>
        <c:minorTickMark val="none"/>
        <c:tickLblPos val="none"/>
        <c:crossAx val="87199744"/>
        <c:crosses val="autoZero"/>
        <c:auto val="1"/>
        <c:lblAlgn val="ctr"/>
        <c:lblOffset val="100"/>
        <c:noMultiLvlLbl val="0"/>
      </c:catAx>
      <c:valAx>
        <c:axId val="87199744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crossAx val="87189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7504966345564508E-2"/>
          <c:y val="0.92562593197862908"/>
          <c:w val="0.96590244209414211"/>
          <c:h val="6.265427513384730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611B14-4E6D-5C47-A9BB-F2EAEE41164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50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7F511-249F-6D4D-9BEE-389B9C770C13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40855-8D08-AC43-9B11-5994270E9AB6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6F55C-3EC5-1B47-9691-213946E76BF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95C00-BF42-FC47-9FDC-ABD66C7D13CE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445C8-548A-3B4F-B65F-5C369220A78C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F4AD2-5375-704A-AD6E-6EF4309B6CA5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C29AF-8BE5-034E-AB1E-94CBDB90878A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99A2F-3131-9243-99A9-9A088707B62B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B054-27F3-6145-8460-073DB4C0662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1CC9C-D14A-614B-A5CE-01A772C7919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9A090-F3E3-7649-B9F7-1998DEB841B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709-6FDD-1F4B-8B00-DAE06FC7DFB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3BC8-0C8F-3C41-B81A-B71AE7FD0F9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F1D6A-3F17-2F47-B698-B642A31B9E0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08B-5CD8-8046-BCE0-38B58BCB561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F322A1-DACE-064A-B6AD-F8406F215B8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D269-6B29-3840-9EF5-B000853D156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4754-A3F2-E843-B9AB-97BA79D0838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130B1-25C2-8649-B182-A6144FB3B95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1/21/2014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com.co.kr/online/ppt_gallery_1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60" y="0"/>
            <a:ext cx="9144000" cy="512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237">
            <a:hlinkClick r:id="rId3"/>
          </p:cNvPr>
          <p:cNvSpPr>
            <a:spLocks noChangeArrowheads="1"/>
          </p:cNvSpPr>
          <p:nvPr/>
        </p:nvSpPr>
        <p:spPr bwMode="auto">
          <a:xfrm>
            <a:off x="2921000" y="2852738"/>
            <a:ext cx="3302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157192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Los Angeles </a:t>
            </a:r>
            <a:b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Mission College</a:t>
            </a:r>
            <a:endParaRPr lang="en-US" sz="5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30" name="Picture 6" descr="http://activerain.com/image_store/uploads/1/0/9/2/4/ar1281651381429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" t="3739" r="2047"/>
          <a:stretch/>
        </p:blipFill>
        <p:spPr bwMode="auto">
          <a:xfrm>
            <a:off x="1112470" y="836712"/>
            <a:ext cx="6911739" cy="358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0001DAC-C385-7047-BFF1-5B06F36F9527}" type="slidenum">
              <a:rPr lang="en-US" altLang="ko-KR" sz="2000">
                <a:latin typeface="Georgia" pitchFamily="18" charset="0"/>
              </a:rPr>
              <a:pPr/>
              <a:t>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1484784"/>
            <a:ext cx="8785225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Introduction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Demographic Characteristics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Transfers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Financial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Aid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Math Sequence</a:t>
            </a:r>
            <a:endParaRPr lang="en-US" altLang="ko-KR" sz="3600" b="1" dirty="0" smtClean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79511" y="188640"/>
            <a:ext cx="3600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Content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CA89FC3-C363-C64E-A725-B9ED8BF27FD6}" type="slidenum">
              <a:rPr lang="en-US" altLang="ko-KR" sz="2000">
                <a:latin typeface="Georgia" pitchFamily="18" charset="0"/>
              </a:rPr>
              <a:pPr/>
              <a:t>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79512" y="188640"/>
            <a:ext cx="52918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Introduction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4572000" y="2492896"/>
            <a:ext cx="4464496" cy="2636832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  <a:buClrTx/>
            </a:pPr>
            <a:r>
              <a:rPr lang="en-US" sz="1800" b="1" dirty="0" smtClean="0">
                <a:latin typeface="Georgia" panose="02040502050405020303" pitchFamily="18" charset="0"/>
              </a:rPr>
              <a:t>Mission College is located in Sylmar and has strong, historical ties to its neighboring communities of San Fernando, Pacoima, Mission Hills, North Hills, Panorama City and Granada Hills. </a:t>
            </a:r>
          </a:p>
          <a:p>
            <a:pPr marL="118872" indent="0" fontAlgn="auto">
              <a:spcAft>
                <a:spcPts val="0"/>
              </a:spcAft>
              <a:buClrTx/>
              <a:buNone/>
            </a:pPr>
            <a:endParaRPr lang="en-US" sz="1800" b="1" dirty="0"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buClrTx/>
            </a:pPr>
            <a:r>
              <a:rPr lang="en-US" sz="1800" b="1" dirty="0">
                <a:latin typeface="Georgia" panose="02040502050405020303" pitchFamily="18" charset="0"/>
              </a:rPr>
              <a:t>Website: </a:t>
            </a:r>
            <a:r>
              <a:rPr lang="en-US" sz="1800" b="1" dirty="0" smtClean="0">
                <a:latin typeface="Georgia" panose="02040502050405020303" pitchFamily="18" charset="0"/>
              </a:rPr>
              <a:t>www.lamission.edu</a:t>
            </a:r>
          </a:p>
          <a:p>
            <a:pPr fontAlgn="auto">
              <a:spcAft>
                <a:spcPts val="0"/>
              </a:spcAft>
              <a:buClrTx/>
            </a:pPr>
            <a:endParaRPr lang="en-US" sz="1800" b="1" dirty="0">
              <a:latin typeface="Georgia" panose="02040502050405020303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780" y="2060848"/>
            <a:ext cx="4159220" cy="330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26D02D11-BF59-E547-950A-AF111450AB20}" type="slidenum">
              <a:rPr lang="en-US" altLang="ko-KR" sz="2000">
                <a:latin typeface="Georgia" pitchFamily="18" charset="0"/>
              </a:rPr>
              <a:pPr/>
              <a:t>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79512" y="188640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23528" y="5993904"/>
            <a:ext cx="8496944" cy="74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Steady increase in students</a:t>
            </a:r>
            <a:endParaRPr lang="en-US" altLang="ko-KR" sz="20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Slight decrease in students from 2002 - 2007</a:t>
            </a:r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3924749"/>
              </p:ext>
            </p:extLst>
          </p:nvPr>
        </p:nvGraphicFramePr>
        <p:xfrm>
          <a:off x="539552" y="1556792"/>
          <a:ext cx="7620000" cy="4343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5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9701" y="6236569"/>
            <a:ext cx="8785225" cy="382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20624" lvl="0" indent="-384048" fontAlgn="auto" latinLnBrk="0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kumimoji="0" lang="en-US" sz="2000" b="1" dirty="0" smtClean="0">
                <a:latin typeface="Georgia" panose="02040502050405020303" pitchFamily="18" charset="0"/>
              </a:rPr>
              <a:t>Majority of the students enrolled are of the ages 20-24</a:t>
            </a:r>
            <a:endParaRPr kumimoji="0" lang="en-US" sz="2000" b="1" dirty="0">
              <a:latin typeface="Georgia" panose="02040502050405020303" pitchFamily="18" charset="0"/>
            </a:endParaRPr>
          </a:p>
        </p:txBody>
      </p:sp>
      <p:graphicFrame>
        <p:nvGraphicFramePr>
          <p:cNvPr id="10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376101"/>
              </p:ext>
            </p:extLst>
          </p:nvPr>
        </p:nvGraphicFramePr>
        <p:xfrm>
          <a:off x="742313" y="1556792"/>
          <a:ext cx="7620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166144"/>
            <a:ext cx="9144000" cy="86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Stable enrollment trends by citizenship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are U.S. citizens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6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797384"/>
              </p:ext>
            </p:extLst>
          </p:nvPr>
        </p:nvGraphicFramePr>
        <p:xfrm>
          <a:off x="755576" y="1441744"/>
          <a:ext cx="7772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4992" y="5805264"/>
            <a:ext cx="9144000" cy="1005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Approximately 70-75% of the students are Hispanic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White are approximately 10-15%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Black and Asian are both under 10%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7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3248"/>
              </p:ext>
            </p:extLst>
          </p:nvPr>
        </p:nvGraphicFramePr>
        <p:xfrm>
          <a:off x="767723" y="1556792"/>
          <a:ext cx="7772400" cy="4267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174" y="6066752"/>
            <a:ext cx="9144000" cy="74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Stable gender 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Approximately 65% female and 35% male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8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406307"/>
              </p:ext>
            </p:extLst>
          </p:nvPr>
        </p:nvGraphicFramePr>
        <p:xfrm>
          <a:off x="899592" y="1494752"/>
          <a:ext cx="7620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9015" y="6093296"/>
            <a:ext cx="9144000" cy="67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The majority of the students are English speakers</a:t>
            </a:r>
            <a:r>
              <a:rPr lang="en-US" altLang="ko-KR" sz="2000" b="1" dirty="0">
                <a:latin typeface="Georgia" pitchFamily="18" charset="0"/>
              </a:rPr>
              <a:t> </a:t>
            </a:r>
            <a:r>
              <a:rPr lang="en-US" altLang="ko-KR" sz="2000" b="1" dirty="0" smtClean="0">
                <a:latin typeface="Georgia" pitchFamily="18" charset="0"/>
              </a:rPr>
              <a:t>followed by Spanish speakers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9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4405417"/>
              </p:ext>
            </p:extLst>
          </p:nvPr>
        </p:nvGraphicFramePr>
        <p:xfrm>
          <a:off x="827584" y="1556792"/>
          <a:ext cx="7696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82063" y="6179200"/>
            <a:ext cx="8490947" cy="41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enrolled are U.S. high school graduates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10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1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4271960"/>
              </p:ext>
            </p:extLst>
          </p:nvPr>
        </p:nvGraphicFramePr>
        <p:xfrm>
          <a:off x="827584" y="1449534"/>
          <a:ext cx="7696200" cy="4648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48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C56627D-CF7E-7241-AE94-142511B92AA8}" type="slidenum">
              <a:rPr lang="en-US" altLang="ko-KR" sz="2000">
                <a:latin typeface="Georgia" panose="02040502050405020303" pitchFamily="18" charset="0"/>
              </a:rPr>
              <a:pPr/>
              <a:t>11</a:t>
            </a:fld>
            <a:endParaRPr lang="en-US" altLang="ko-KR" sz="2000" dirty="0">
              <a:latin typeface="Georgia" panose="02040502050405020303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-9015" y="6381328"/>
            <a:ext cx="9144000" cy="37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Significant increase in transfers</a:t>
            </a:r>
            <a:endParaRPr lang="en-US" altLang="ko-KR" sz="2000" b="1" dirty="0">
              <a:latin typeface="Georgia" pitchFamily="18" charset="0"/>
            </a:endParaRPr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2754610"/>
              </p:ext>
            </p:extLst>
          </p:nvPr>
        </p:nvGraphicFramePr>
        <p:xfrm>
          <a:off x="899592" y="1500528"/>
          <a:ext cx="7696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081127-9D26-184A-808D-5B1DB303DE6D}" type="slidenum">
              <a:rPr lang="en-US" altLang="ko-KR" sz="2000">
                <a:latin typeface="Georgia" pitchFamily="18" charset="0"/>
              </a:rPr>
              <a:pPr/>
              <a:t>12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595" y="6165304"/>
            <a:ext cx="9144000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transfer to CSU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Steady number of transfers for both the CSU and UC</a:t>
            </a:r>
            <a:endParaRPr lang="en-US" altLang="ko-KR" sz="2000" b="1" dirty="0">
              <a:latin typeface="Georgia" pitchFamily="18" charset="0"/>
            </a:endParaRPr>
          </a:p>
        </p:txBody>
      </p:sp>
      <p:graphicFrame>
        <p:nvGraphicFramePr>
          <p:cNvPr id="1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507534"/>
              </p:ext>
            </p:extLst>
          </p:nvPr>
        </p:nvGraphicFramePr>
        <p:xfrm>
          <a:off x="971600" y="1412776"/>
          <a:ext cx="7404100" cy="4876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3511" y="6137920"/>
            <a:ext cx="8440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Within 6 years, 35% of students who wanted to transfer successfully transferred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6157606"/>
              </p:ext>
            </p:extLst>
          </p:nvPr>
        </p:nvGraphicFramePr>
        <p:xfrm>
          <a:off x="151486" y="1628800"/>
          <a:ext cx="8740993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3512" y="6093296"/>
            <a:ext cx="8440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students transferring to a CSU are Hispanic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Asian and unknown are the second most transfers to a CSU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4595675"/>
              </p:ext>
            </p:extLst>
          </p:nvPr>
        </p:nvGraphicFramePr>
        <p:xfrm>
          <a:off x="612079" y="1407823"/>
          <a:ext cx="7543800" cy="4572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734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15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8792" y="6093296"/>
            <a:ext cx="8440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of transfers to a UC are Hispanic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Trends have been stable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0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8713929"/>
              </p:ext>
            </p:extLst>
          </p:nvPr>
        </p:nvGraphicFramePr>
        <p:xfrm>
          <a:off x="723900" y="1412776"/>
          <a:ext cx="7696200" cy="4724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800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133082" y="6165304"/>
            <a:ext cx="8785225" cy="7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Approximately 62% of students receive some form of </a:t>
            </a:r>
          </a:p>
          <a:p>
            <a:r>
              <a:rPr lang="en-US" altLang="ko-KR" sz="2000" b="1" dirty="0" smtClean="0">
                <a:latin typeface="Georgia" pitchFamily="18" charset="0"/>
              </a:rPr>
              <a:t>     financial aid</a:t>
            </a:r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C032472E-B297-0D46-BD67-6511D50932F6}" type="slidenum">
              <a:rPr lang="en-US" altLang="ko-KR" sz="2000">
                <a:latin typeface="Georgia" pitchFamily="18" charset="0"/>
              </a:rPr>
              <a:pPr/>
              <a:t>16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54585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Financial Aid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1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3042973"/>
              </p:ext>
            </p:extLst>
          </p:nvPr>
        </p:nvGraphicFramePr>
        <p:xfrm>
          <a:off x="611560" y="1556792"/>
          <a:ext cx="7620000" cy="4724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8980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5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Math Sequence</a:t>
            </a:r>
            <a:endParaRPr lang="en-US" altLang="ko-KR" sz="5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34925" y="6093296"/>
            <a:ext cx="91090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2500" dirty="0">
              <a:latin typeface="Adobe Garamond Pro Bold" pitchFamily="18" charset="0"/>
            </a:endParaRPr>
          </a:p>
        </p:txBody>
      </p:sp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96BB5E5-5CAC-1146-A9F4-1014F6C1A327}" type="slidenum">
              <a:rPr lang="en-US" altLang="ko-KR" sz="2000">
                <a:latin typeface="Georgia" pitchFamily="18" charset="0"/>
              </a:rPr>
              <a:pPr/>
              <a:t>17</a:t>
            </a:fld>
            <a:endParaRPr lang="en-US" altLang="ko-KR" sz="2000" dirty="0"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556792"/>
            <a:ext cx="3960440" cy="526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1845</TotalTime>
  <Words>462</Words>
  <Application>Microsoft Office PowerPoint</Application>
  <PresentationFormat>On-screen Show (4:3)</PresentationFormat>
  <Paragraphs>160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Module</vt:lpstr>
      <vt:lpstr>Los Angeles  Mission College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artcom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dc:description>본 디자인은 ARTCOM PT연구소에 저작권이 있습니다.</dc:description>
  <cp:lastModifiedBy>CHEPA</cp:lastModifiedBy>
  <cp:revision>193</cp:revision>
  <dcterms:created xsi:type="dcterms:W3CDTF">2011-01-13T18:02:50Z</dcterms:created>
  <dcterms:modified xsi:type="dcterms:W3CDTF">2014-01-21T23:17:26Z</dcterms:modified>
</cp:coreProperties>
</file>