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notesSlides/notesSlide15.xml" ContentType="application/vnd.openxmlformats-officedocument.presentationml.notesSlide+xml"/>
  <Override PartName="/ppt/charts/chart12.xml" ContentType="application/vnd.openxmlformats-officedocument.drawingml.chart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86" r:id="rId1"/>
  </p:sldMasterIdLst>
  <p:notesMasterIdLst>
    <p:notesMasterId r:id="rId19"/>
  </p:notesMasterIdLst>
  <p:sldIdLst>
    <p:sldId id="258" r:id="rId2"/>
    <p:sldId id="275" r:id="rId3"/>
    <p:sldId id="277" r:id="rId4"/>
    <p:sldId id="278" r:id="rId5"/>
    <p:sldId id="279" r:id="rId6"/>
    <p:sldId id="283" r:id="rId7"/>
    <p:sldId id="294" r:id="rId8"/>
    <p:sldId id="295" r:id="rId9"/>
    <p:sldId id="296" r:id="rId10"/>
    <p:sldId id="304" r:id="rId11"/>
    <p:sldId id="285" r:id="rId12"/>
    <p:sldId id="286" r:id="rId13"/>
    <p:sldId id="287" r:id="rId14"/>
    <p:sldId id="301" r:id="rId15"/>
    <p:sldId id="302" r:id="rId16"/>
    <p:sldId id="290" r:id="rId17"/>
    <p:sldId id="291" r:id="rId18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5pPr>
    <a:lvl6pPr marL="22860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6pPr>
    <a:lvl7pPr marL="27432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7pPr>
    <a:lvl8pPr marL="32004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8pPr>
    <a:lvl9pPr marL="36576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CC00"/>
    <a:srgbClr val="FF0000"/>
    <a:srgbClr val="009900"/>
    <a:srgbClr val="0099FF"/>
    <a:srgbClr val="A9A9A9"/>
    <a:srgbClr val="C0C0C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22" autoAdjust="0"/>
    <p:restoredTop sz="95192" autoAdjust="0"/>
  </p:normalViewPr>
  <p:slideViewPr>
    <p:cSldViewPr>
      <p:cViewPr>
        <p:scale>
          <a:sx n="90" d="100"/>
          <a:sy n="90" d="100"/>
        </p:scale>
        <p:origin x="-2244" y="-5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Desktop\Pierc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Desktop\Mission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Desktop\Pierce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Desktop\Pierc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Desktop\Pierce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Desktop\Pierce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Desktop\Pierce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Desktop\Pierce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Desktop\Pierce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Desktop\Pierce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Desktop\Pierce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Desktop\Pierc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>
                <a:latin typeface="Georgia" panose="02040502050405020303" pitchFamily="18" charset="0"/>
              </a:rPr>
              <a:t># Enrolled: Fall 1947 - </a:t>
            </a:r>
            <a:r>
              <a:rPr lang="en-US" dirty="0">
                <a:latin typeface="Georgia" panose="02040502050405020303" pitchFamily="18" charset="0"/>
              </a:rPr>
              <a:t>2009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dLbls>
            <c:dLbl>
              <c:idx val="1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6"/>
              <c:layout>
                <c:manualLayout>
                  <c:x val="-2.9258098223615504E-2"/>
                  <c:y val="-2.48447204968943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3932427725531202E-2"/>
                  <c:y val="8.28157349896480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</c:dLbl>
            <c:dLbl>
              <c:idx val="9"/>
              <c:layout>
                <c:manualLayout>
                  <c:x val="-4.2417815482502716E-3"/>
                  <c:y val="1.6771484778226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1.6967126193001107E-2"/>
                  <c:y val="8.38574238911344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</c:dLbl>
            <c:dLbl>
              <c:idx val="12"/>
              <c:layout>
                <c:manualLayout>
                  <c:x val="-4.9487451396253199E-2"/>
                  <c:y val="-1.11809898521512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</c:dLbl>
            <c:dLbl>
              <c:idx val="15"/>
              <c:delete val="1"/>
            </c:dLbl>
            <c:dLbl>
              <c:idx val="16"/>
              <c:layout>
                <c:manualLayout>
                  <c:x val="1.413927182750090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7.635206786850490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</c:dLbl>
            <c:dLbl>
              <c:idx val="20"/>
              <c:layout>
                <c:manualLayout>
                  <c:x val="-5.9384941675503802E-2"/>
                  <c:y val="-1.6771484778226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-6.3626723223754039E-2"/>
                  <c:y val="-8.38574238911344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layout>
                <c:manualLayout>
                  <c:x val="-5.2315305761753313E-2"/>
                  <c:y val="-2.51572271673403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5"/>
              <c:delete val="1"/>
            </c:dLbl>
            <c:dLbl>
              <c:idx val="26"/>
              <c:layout>
                <c:manualLayout>
                  <c:x val="4.2417815482502716E-3"/>
                  <c:y val="-2.79524746303780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7"/>
              <c:layout>
                <c:manualLayout>
                  <c:x val="0"/>
                  <c:y val="2.20841959972395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9"/>
              <c:layout>
                <c:manualLayout>
                  <c:x val="-8.4835630965005519E-3"/>
                  <c:y val="2.51572271673403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0"/>
              <c:delete val="1"/>
            </c:dLbl>
            <c:dLbl>
              <c:idx val="33"/>
              <c:delete val="1"/>
            </c:dLbl>
            <c:dLbl>
              <c:idx val="35"/>
              <c:delete val="1"/>
            </c:dLbl>
            <c:dLbl>
              <c:idx val="37"/>
              <c:layout>
                <c:manualLayout>
                  <c:x val="-5.0901378579003106E-2"/>
                  <c:y val="1.6771484778226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9"/>
              <c:layout>
                <c:manualLayout>
                  <c:x val="8.4835630965005519E-3"/>
                  <c:y val="-1.6771484778226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0"/>
              <c:delete val="1"/>
            </c:dLbl>
            <c:dLbl>
              <c:idx val="41"/>
              <c:delete val="1"/>
            </c:dLbl>
            <c:dLbl>
              <c:idx val="42"/>
              <c:layout>
                <c:manualLayout>
                  <c:x val="0"/>
                  <c:y val="3.63382170194916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3"/>
              <c:delete val="1"/>
            </c:dLbl>
            <c:dLbl>
              <c:idx val="45"/>
              <c:delete val="1"/>
            </c:dLbl>
            <c:dLbl>
              <c:idx val="47"/>
              <c:layout>
                <c:manualLayout>
                  <c:x val="-5.7971014492753603E-2"/>
                  <c:y val="8.38574238911344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8"/>
              <c:layout>
                <c:manualLayout>
                  <c:x val="-2.1208907741251302E-2"/>
                  <c:y val="3.35429695564537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9"/>
              <c:delete val="1"/>
            </c:dLbl>
            <c:dLbl>
              <c:idx val="50"/>
              <c:layout>
                <c:manualLayout>
                  <c:x val="3.2520325203252015E-2"/>
                  <c:y val="-8.38574238911344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2"/>
              <c:delete val="1"/>
            </c:dLbl>
            <c:dLbl>
              <c:idx val="53"/>
              <c:layout>
                <c:manualLayout>
                  <c:x val="-5.3729232944503415E-2"/>
                  <c:y val="-1.95667322412647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4"/>
              <c:layout>
                <c:manualLayout>
                  <c:x val="-1.1311417462000702E-2"/>
                  <c:y val="2.51572271673403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6"/>
              <c:delete val="1"/>
            </c:dLbl>
            <c:dLbl>
              <c:idx val="61"/>
              <c:layout>
                <c:manualLayout>
                  <c:x val="0"/>
                  <c:y val="-1.95667322412646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2"/>
              <c:layout>
                <c:manualLayout>
                  <c:x val="-5.9385053008352714E-2"/>
                  <c:y val="5.5904949260756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'[2]Census Credit'!$A$22:$A$84</c:f>
              <c:numCache>
                <c:formatCode>General</c:formatCode>
                <c:ptCount val="63"/>
                <c:pt idx="0">
                  <c:v>1947</c:v>
                </c:pt>
                <c:pt idx="1">
                  <c:v>1948</c:v>
                </c:pt>
                <c:pt idx="2">
                  <c:v>1949</c:v>
                </c:pt>
                <c:pt idx="3">
                  <c:v>1950</c:v>
                </c:pt>
                <c:pt idx="4">
                  <c:v>1951</c:v>
                </c:pt>
                <c:pt idx="5">
                  <c:v>1952</c:v>
                </c:pt>
                <c:pt idx="6">
                  <c:v>1953</c:v>
                </c:pt>
                <c:pt idx="7">
                  <c:v>1954</c:v>
                </c:pt>
                <c:pt idx="8">
                  <c:v>1955</c:v>
                </c:pt>
                <c:pt idx="9">
                  <c:v>1956</c:v>
                </c:pt>
                <c:pt idx="10">
                  <c:v>1957</c:v>
                </c:pt>
                <c:pt idx="11">
                  <c:v>1958</c:v>
                </c:pt>
                <c:pt idx="12">
                  <c:v>1959</c:v>
                </c:pt>
                <c:pt idx="13">
                  <c:v>1960</c:v>
                </c:pt>
                <c:pt idx="14">
                  <c:v>1961</c:v>
                </c:pt>
                <c:pt idx="15">
                  <c:v>1962</c:v>
                </c:pt>
                <c:pt idx="16">
                  <c:v>1963</c:v>
                </c:pt>
                <c:pt idx="17">
                  <c:v>1964</c:v>
                </c:pt>
                <c:pt idx="18">
                  <c:v>1965</c:v>
                </c:pt>
                <c:pt idx="19">
                  <c:v>1966</c:v>
                </c:pt>
                <c:pt idx="20">
                  <c:v>1967</c:v>
                </c:pt>
                <c:pt idx="21">
                  <c:v>1968</c:v>
                </c:pt>
                <c:pt idx="22">
                  <c:v>1969</c:v>
                </c:pt>
                <c:pt idx="23">
                  <c:v>1970</c:v>
                </c:pt>
                <c:pt idx="24">
                  <c:v>1971</c:v>
                </c:pt>
                <c:pt idx="25">
                  <c:v>1972</c:v>
                </c:pt>
                <c:pt idx="26">
                  <c:v>1973</c:v>
                </c:pt>
                <c:pt idx="27">
                  <c:v>1974</c:v>
                </c:pt>
                <c:pt idx="28">
                  <c:v>1975</c:v>
                </c:pt>
                <c:pt idx="29">
                  <c:v>1976</c:v>
                </c:pt>
                <c:pt idx="30">
                  <c:v>1977</c:v>
                </c:pt>
                <c:pt idx="31">
                  <c:v>1978</c:v>
                </c:pt>
                <c:pt idx="32">
                  <c:v>1979</c:v>
                </c:pt>
                <c:pt idx="33">
                  <c:v>1980</c:v>
                </c:pt>
                <c:pt idx="34">
                  <c:v>1981</c:v>
                </c:pt>
                <c:pt idx="35">
                  <c:v>1982</c:v>
                </c:pt>
                <c:pt idx="36">
                  <c:v>1983</c:v>
                </c:pt>
                <c:pt idx="37">
                  <c:v>1984</c:v>
                </c:pt>
                <c:pt idx="38">
                  <c:v>1985</c:v>
                </c:pt>
                <c:pt idx="39">
                  <c:v>1986</c:v>
                </c:pt>
                <c:pt idx="40">
                  <c:v>1987</c:v>
                </c:pt>
                <c:pt idx="41">
                  <c:v>1988</c:v>
                </c:pt>
                <c:pt idx="42">
                  <c:v>1989</c:v>
                </c:pt>
                <c:pt idx="43">
                  <c:v>1990</c:v>
                </c:pt>
                <c:pt idx="44">
                  <c:v>1991</c:v>
                </c:pt>
                <c:pt idx="45">
                  <c:v>1992</c:v>
                </c:pt>
                <c:pt idx="46">
                  <c:v>1993</c:v>
                </c:pt>
                <c:pt idx="47">
                  <c:v>1994</c:v>
                </c:pt>
                <c:pt idx="48">
                  <c:v>1995</c:v>
                </c:pt>
                <c:pt idx="49">
                  <c:v>1996</c:v>
                </c:pt>
                <c:pt idx="50">
                  <c:v>1997</c:v>
                </c:pt>
                <c:pt idx="51">
                  <c:v>1998</c:v>
                </c:pt>
                <c:pt idx="52">
                  <c:v>1999</c:v>
                </c:pt>
                <c:pt idx="53">
                  <c:v>2000</c:v>
                </c:pt>
                <c:pt idx="54">
                  <c:v>2001</c:v>
                </c:pt>
                <c:pt idx="55">
                  <c:v>2002</c:v>
                </c:pt>
                <c:pt idx="56">
                  <c:v>2003</c:v>
                </c:pt>
                <c:pt idx="57">
                  <c:v>2004</c:v>
                </c:pt>
                <c:pt idx="58">
                  <c:v>2005</c:v>
                </c:pt>
                <c:pt idx="59">
                  <c:v>2006</c:v>
                </c:pt>
                <c:pt idx="60">
                  <c:v>2007</c:v>
                </c:pt>
                <c:pt idx="61">
                  <c:v>2008</c:v>
                </c:pt>
                <c:pt idx="62">
                  <c:v>2009</c:v>
                </c:pt>
              </c:numCache>
            </c:numRef>
          </c:cat>
          <c:val>
            <c:numRef>
              <c:f>'[2]Census Credit'!$F$22:$F$84</c:f>
              <c:numCache>
                <c:formatCode>General</c:formatCode>
                <c:ptCount val="63"/>
                <c:pt idx="0">
                  <c:v>159</c:v>
                </c:pt>
                <c:pt idx="1">
                  <c:v>468</c:v>
                </c:pt>
                <c:pt idx="2">
                  <c:v>926</c:v>
                </c:pt>
                <c:pt idx="3">
                  <c:v>972</c:v>
                </c:pt>
                <c:pt idx="4">
                  <c:v>1992</c:v>
                </c:pt>
                <c:pt idx="5">
                  <c:v>2004</c:v>
                </c:pt>
                <c:pt idx="6">
                  <c:v>2492</c:v>
                </c:pt>
                <c:pt idx="7">
                  <c:v>3146</c:v>
                </c:pt>
                <c:pt idx="8">
                  <c:v>3622</c:v>
                </c:pt>
                <c:pt idx="9">
                  <c:v>5146</c:v>
                </c:pt>
                <c:pt idx="10">
                  <c:v>5738</c:v>
                </c:pt>
                <c:pt idx="11">
                  <c:v>6046</c:v>
                </c:pt>
                <c:pt idx="12">
                  <c:v>6678</c:v>
                </c:pt>
                <c:pt idx="13">
                  <c:v>7007</c:v>
                </c:pt>
                <c:pt idx="14">
                  <c:v>7738</c:v>
                </c:pt>
                <c:pt idx="15">
                  <c:v>8490</c:v>
                </c:pt>
                <c:pt idx="16">
                  <c:v>10480</c:v>
                </c:pt>
                <c:pt idx="17">
                  <c:v>9420</c:v>
                </c:pt>
                <c:pt idx="18">
                  <c:v>11139</c:v>
                </c:pt>
                <c:pt idx="19">
                  <c:v>12207</c:v>
                </c:pt>
                <c:pt idx="20">
                  <c:v>12636</c:v>
                </c:pt>
                <c:pt idx="21">
                  <c:v>14128</c:v>
                </c:pt>
                <c:pt idx="22">
                  <c:v>14617</c:v>
                </c:pt>
                <c:pt idx="23">
                  <c:v>16000</c:v>
                </c:pt>
                <c:pt idx="24">
                  <c:v>16317</c:v>
                </c:pt>
                <c:pt idx="25">
                  <c:v>16743</c:v>
                </c:pt>
                <c:pt idx="26">
                  <c:v>17335</c:v>
                </c:pt>
                <c:pt idx="27">
                  <c:v>21206</c:v>
                </c:pt>
                <c:pt idx="28">
                  <c:v>23798</c:v>
                </c:pt>
                <c:pt idx="29">
                  <c:v>22185</c:v>
                </c:pt>
                <c:pt idx="30">
                  <c:v>22654</c:v>
                </c:pt>
                <c:pt idx="31">
                  <c:v>21700</c:v>
                </c:pt>
                <c:pt idx="32">
                  <c:v>22852</c:v>
                </c:pt>
                <c:pt idx="33">
                  <c:v>23072</c:v>
                </c:pt>
                <c:pt idx="34">
                  <c:v>23770</c:v>
                </c:pt>
                <c:pt idx="35">
                  <c:v>23721</c:v>
                </c:pt>
                <c:pt idx="36">
                  <c:v>21260</c:v>
                </c:pt>
                <c:pt idx="37">
                  <c:v>19286</c:v>
                </c:pt>
                <c:pt idx="38">
                  <c:v>17393</c:v>
                </c:pt>
                <c:pt idx="39">
                  <c:v>18513</c:v>
                </c:pt>
                <c:pt idx="40">
                  <c:v>18316</c:v>
                </c:pt>
                <c:pt idx="41">
                  <c:v>18415</c:v>
                </c:pt>
                <c:pt idx="42">
                  <c:v>18038</c:v>
                </c:pt>
                <c:pt idx="43">
                  <c:v>18522</c:v>
                </c:pt>
                <c:pt idx="44">
                  <c:v>19201</c:v>
                </c:pt>
                <c:pt idx="45">
                  <c:v>18584</c:v>
                </c:pt>
                <c:pt idx="46">
                  <c:v>15695</c:v>
                </c:pt>
                <c:pt idx="47">
                  <c:v>14618</c:v>
                </c:pt>
                <c:pt idx="48">
                  <c:v>14192</c:v>
                </c:pt>
                <c:pt idx="49">
                  <c:v>14002</c:v>
                </c:pt>
                <c:pt idx="50">
                  <c:v>14523</c:v>
                </c:pt>
                <c:pt idx="51">
                  <c:v>13082</c:v>
                </c:pt>
                <c:pt idx="52">
                  <c:v>13515</c:v>
                </c:pt>
                <c:pt idx="53">
                  <c:v>16233</c:v>
                </c:pt>
                <c:pt idx="54">
                  <c:v>17954</c:v>
                </c:pt>
                <c:pt idx="55">
                  <c:v>18874</c:v>
                </c:pt>
                <c:pt idx="56">
                  <c:v>18241</c:v>
                </c:pt>
                <c:pt idx="57">
                  <c:v>16764</c:v>
                </c:pt>
                <c:pt idx="58">
                  <c:v>17575</c:v>
                </c:pt>
                <c:pt idx="59">
                  <c:v>18556</c:v>
                </c:pt>
                <c:pt idx="60">
                  <c:v>19960</c:v>
                </c:pt>
                <c:pt idx="61">
                  <c:v>22164</c:v>
                </c:pt>
                <c:pt idx="62">
                  <c:v>22052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504256"/>
        <c:axId val="51505792"/>
      </c:lineChart>
      <c:catAx>
        <c:axId val="51504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51505792"/>
        <c:crosses val="autoZero"/>
        <c:auto val="1"/>
        <c:lblAlgn val="ctr"/>
        <c:lblOffset val="100"/>
        <c:noMultiLvlLbl val="0"/>
      </c:catAx>
      <c:valAx>
        <c:axId val="51505792"/>
        <c:scaling>
          <c:orientation val="minMax"/>
        </c:scaling>
        <c:delete val="0"/>
        <c:axPos val="l"/>
        <c:majorGridlines/>
        <c:numFmt formatCode="#,##0" sourceLinked="0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515042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>
                <a:latin typeface="Georgia" panose="02040502050405020303" pitchFamily="18" charset="0"/>
              </a:rPr>
              <a:t># Enrolled</a:t>
            </a:r>
            <a:r>
              <a:rPr lang="en-US" baseline="0" dirty="0" smtClean="0">
                <a:latin typeface="Georgia" panose="02040502050405020303" pitchFamily="18" charset="0"/>
              </a:rPr>
              <a:t> by Age: Fall 2000 - </a:t>
            </a:r>
            <a:r>
              <a:rPr lang="en-US" baseline="0" dirty="0">
                <a:latin typeface="Georgia" panose="02040502050405020303" pitchFamily="18" charset="0"/>
              </a:rPr>
              <a:t>2009</a:t>
            </a:r>
            <a:endParaRPr lang="en-US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Concurrent High School</c:v>
          </c:tx>
          <c:marker>
            <c:symbol val="none"/>
          </c:marker>
          <c:dLbls>
            <c:numFmt formatCode="#,##0" sourceLinked="0"/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'[5]Best Estimates'!$A$53:$A$62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'[5]Best Estimates'!$E$13:$E$22</c:f>
              <c:numCache>
                <c:formatCode>General</c:formatCode>
                <c:ptCount val="10"/>
                <c:pt idx="0">
                  <c:v>732.26802363755803</c:v>
                </c:pt>
                <c:pt idx="1">
                  <c:v>829.88781041220227</c:v>
                </c:pt>
                <c:pt idx="2">
                  <c:v>1155.09258649094</c:v>
                </c:pt>
                <c:pt idx="3">
                  <c:v>593.95538324647305</c:v>
                </c:pt>
                <c:pt idx="4">
                  <c:v>441.04633945708724</c:v>
                </c:pt>
                <c:pt idx="5">
                  <c:v>610.61815542947613</c:v>
                </c:pt>
                <c:pt idx="6">
                  <c:v>1070.2838949323418</c:v>
                </c:pt>
                <c:pt idx="7">
                  <c:v>1366.9726750322511</c:v>
                </c:pt>
                <c:pt idx="8">
                  <c:v>1810.356792616094</c:v>
                </c:pt>
                <c:pt idx="9">
                  <c:v>993.21895393928014</c:v>
                </c:pt>
              </c:numCache>
            </c:numRef>
          </c:val>
          <c:smooth val="0"/>
        </c:ser>
        <c:ser>
          <c:idx val="1"/>
          <c:order val="1"/>
          <c:tx>
            <c:v>Under 20</c:v>
          </c:tx>
          <c:marker>
            <c:symbol val="none"/>
          </c:marker>
          <c:dLbls>
            <c:dLbl>
              <c:idx val="9"/>
              <c:layout>
                <c:manualLayout>
                  <c:x val="-2.7621609798775204E-2"/>
                  <c:y val="1.19172685113707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'[5]Best Estimates'!$A$53:$A$62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'[5]Best Estimates'!$E$53:$E$62</c:f>
              <c:numCache>
                <c:formatCode>General</c:formatCode>
                <c:ptCount val="10"/>
                <c:pt idx="0">
                  <c:v>1000.7968483256741</c:v>
                </c:pt>
                <c:pt idx="1">
                  <c:v>1272.6270011345009</c:v>
                </c:pt>
                <c:pt idx="2">
                  <c:v>1406.1996705107078</c:v>
                </c:pt>
                <c:pt idx="3">
                  <c:v>1314.9758484809981</c:v>
                </c:pt>
                <c:pt idx="4">
                  <c:v>1268.8873046339447</c:v>
                </c:pt>
                <c:pt idx="5">
                  <c:v>1343.3599419448478</c:v>
                </c:pt>
                <c:pt idx="6">
                  <c:v>1376.3650835765459</c:v>
                </c:pt>
                <c:pt idx="7">
                  <c:v>1600.8500058637271</c:v>
                </c:pt>
                <c:pt idx="8">
                  <c:v>2088.9489472166138</c:v>
                </c:pt>
                <c:pt idx="9">
                  <c:v>2219.8539676534606</c:v>
                </c:pt>
              </c:numCache>
            </c:numRef>
          </c:val>
          <c:smooth val="0"/>
        </c:ser>
        <c:ser>
          <c:idx val="2"/>
          <c:order val="2"/>
          <c:tx>
            <c:v>20-24</c:v>
          </c:tx>
          <c:marker>
            <c:symbol val="none"/>
          </c:marker>
          <c:dLbls>
            <c:numFmt formatCode="#,##0" sourceLinked="0"/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'[5]Best Estimates'!$E$93:$E$102</c:f>
              <c:numCache>
                <c:formatCode>General</c:formatCode>
                <c:ptCount val="10"/>
                <c:pt idx="0">
                  <c:v>1871.4534471437951</c:v>
                </c:pt>
                <c:pt idx="1">
                  <c:v>2089.60985755704</c:v>
                </c:pt>
                <c:pt idx="2">
                  <c:v>2352.5287204832507</c:v>
                </c:pt>
                <c:pt idx="3">
                  <c:v>2369.9115291724956</c:v>
                </c:pt>
                <c:pt idx="4">
                  <c:v>2398.1266794625685</c:v>
                </c:pt>
                <c:pt idx="5">
                  <c:v>2409.7077450851039</c:v>
                </c:pt>
                <c:pt idx="6">
                  <c:v>2227.5908729105872</c:v>
                </c:pt>
                <c:pt idx="7">
                  <c:v>2501.0761111762654</c:v>
                </c:pt>
                <c:pt idx="8">
                  <c:v>2836.1271993077589</c:v>
                </c:pt>
                <c:pt idx="9">
                  <c:v>3184.2561240896607</c:v>
                </c:pt>
              </c:numCache>
            </c:numRef>
          </c:val>
          <c:smooth val="0"/>
        </c:ser>
        <c:ser>
          <c:idx val="3"/>
          <c:order val="3"/>
          <c:tx>
            <c:v>25-34</c:v>
          </c:tx>
          <c:marker>
            <c:symbol val="none"/>
          </c:marker>
          <c:dLbls>
            <c:dLbl>
              <c:idx val="0"/>
              <c:layout>
                <c:manualLayout>
                  <c:x val="-9.7222222222222224E-3"/>
                  <c:y val="2.03340595497458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38888888888889E-3"/>
                  <c:y val="1.7429193899782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0833333333333402E-2"/>
                  <c:y val="2.90486564996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5555555555555506E-3"/>
                  <c:y val="-1.4524328249818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7777777777777909E-3"/>
                  <c:y val="2.61437908496732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1666666666666718E-3"/>
                  <c:y val="1.7429193899782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8.71459694989107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2500000000000002E-2"/>
                  <c:y val="-5.8097312999273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8.3333333333332413E-3"/>
                  <c:y val="2.90486564996369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'[5]Best Estimates'!$E$133:$E$142</c:f>
              <c:numCache>
                <c:formatCode>General</c:formatCode>
                <c:ptCount val="10"/>
                <c:pt idx="0">
                  <c:v>1569.01483913329</c:v>
                </c:pt>
                <c:pt idx="1">
                  <c:v>1748.1249212151756</c:v>
                </c:pt>
                <c:pt idx="2">
                  <c:v>1943.8642504118598</c:v>
                </c:pt>
                <c:pt idx="3">
                  <c:v>1756.256133214694</c:v>
                </c:pt>
                <c:pt idx="4">
                  <c:v>1591.3836029613378</c:v>
                </c:pt>
                <c:pt idx="5">
                  <c:v>1532.9990763953028</c:v>
                </c:pt>
                <c:pt idx="6">
                  <c:v>1398.3709206686128</c:v>
                </c:pt>
                <c:pt idx="7">
                  <c:v>1596.817638090771</c:v>
                </c:pt>
                <c:pt idx="8">
                  <c:v>1835.9518315546579</c:v>
                </c:pt>
                <c:pt idx="9">
                  <c:v>2000.8463066300958</c:v>
                </c:pt>
              </c:numCache>
            </c:numRef>
          </c:val>
          <c:smooth val="0"/>
        </c:ser>
        <c:ser>
          <c:idx val="4"/>
          <c:order val="4"/>
          <c:tx>
            <c:v>35 and over</c:v>
          </c:tx>
          <c:marker>
            <c:symbol val="none"/>
          </c:marker>
          <c:dLbls>
            <c:dLbl>
              <c:idx val="0"/>
              <c:layout>
                <c:manualLayout>
                  <c:x val="-4.4444444444444502E-2"/>
                  <c:y val="8.71459694989107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1.16194625998548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5555555555555506E-3"/>
                  <c:y val="-2.61437908496732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-1.4524328249818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7777777777777909E-3"/>
                  <c:y val="-2.90486564996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1111111111111001E-2"/>
                  <c:y val="8.71459694989107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'[5]Best Estimates'!$E$173:$E$182</c:f>
              <c:numCache>
                <c:formatCode>General</c:formatCode>
                <c:ptCount val="10"/>
                <c:pt idx="0">
                  <c:v>1805.4668417596861</c:v>
                </c:pt>
                <c:pt idx="1">
                  <c:v>1934.7504096810801</c:v>
                </c:pt>
                <c:pt idx="2">
                  <c:v>2108.3147721032424</c:v>
                </c:pt>
                <c:pt idx="3">
                  <c:v>1713.9011058853441</c:v>
                </c:pt>
                <c:pt idx="4">
                  <c:v>1628.5560734850574</c:v>
                </c:pt>
                <c:pt idx="5">
                  <c:v>1628.3150811452724</c:v>
                </c:pt>
                <c:pt idx="6">
                  <c:v>1467.3892279119118</c:v>
                </c:pt>
                <c:pt idx="7">
                  <c:v>1530.2835698369879</c:v>
                </c:pt>
                <c:pt idx="8">
                  <c:v>1667.615229304874</c:v>
                </c:pt>
                <c:pt idx="9">
                  <c:v>1757.8246476875058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446336"/>
        <c:axId val="76464512"/>
      </c:lineChart>
      <c:catAx>
        <c:axId val="76446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6464512"/>
        <c:crosses val="autoZero"/>
        <c:auto val="1"/>
        <c:lblAlgn val="ctr"/>
        <c:lblOffset val="100"/>
        <c:noMultiLvlLbl val="0"/>
      </c:catAx>
      <c:valAx>
        <c:axId val="76464512"/>
        <c:scaling>
          <c:orientation val="minMax"/>
        </c:scaling>
        <c:delete val="0"/>
        <c:axPos val="l"/>
        <c:majorGridlines/>
        <c:numFmt formatCode="#,##0" sourceLinked="0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644633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>
                <a:latin typeface="Georgia" panose="02040502050405020303" pitchFamily="18" charset="0"/>
              </a:rPr>
              <a:t>% Enrolled by Citizenship:</a:t>
            </a:r>
            <a:r>
              <a:rPr lang="en-US" baseline="0" dirty="0" smtClean="0">
                <a:latin typeface="Georgia" panose="02040502050405020303" pitchFamily="18" charset="0"/>
              </a:rPr>
              <a:t> Fall 2000 - </a:t>
            </a:r>
            <a:r>
              <a:rPr lang="en-US" baseline="0" dirty="0">
                <a:latin typeface="Georgia" panose="02040502050405020303" pitchFamily="18" charset="0"/>
              </a:rPr>
              <a:t>2009</a:t>
            </a:r>
            <a:endParaRPr lang="en-US" dirty="0">
              <a:latin typeface="Georgia" panose="02040502050405020303" pitchFamily="18" charset="0"/>
            </a:endParaRPr>
          </a:p>
        </c:rich>
      </c:tx>
      <c:layout>
        <c:manualLayout>
          <c:xMode val="edge"/>
          <c:yMode val="edge"/>
          <c:x val="0.18602240692135705"/>
          <c:y val="3.5519125683060107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8977516819715803E-2"/>
          <c:y val="0.15958746765046006"/>
          <c:w val="0.93005368345485107"/>
          <c:h val="0.7020045151698701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'[7]Enrollment Percentages'!$A$4</c:f>
              <c:strCache>
                <c:ptCount val="1"/>
                <c:pt idx="0">
                  <c:v>US Citizen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'[7]Enrollment Percentages'!$A$26:$A$35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'[7]Enrollment Percentages'!$F$26:$F$35</c:f>
              <c:numCache>
                <c:formatCode>General</c:formatCode>
                <c:ptCount val="10"/>
                <c:pt idx="0">
                  <c:v>81.358076760860342</c:v>
                </c:pt>
                <c:pt idx="1">
                  <c:v>81.312749649141765</c:v>
                </c:pt>
                <c:pt idx="2">
                  <c:v>80.098486039080043</c:v>
                </c:pt>
                <c:pt idx="3">
                  <c:v>79.553422145515341</c:v>
                </c:pt>
                <c:pt idx="4">
                  <c:v>79.5860343455021</c:v>
                </c:pt>
                <c:pt idx="5">
                  <c:v>80.775462316330433</c:v>
                </c:pt>
                <c:pt idx="6">
                  <c:v>81.405335766815185</c:v>
                </c:pt>
                <c:pt idx="7">
                  <c:v>81.960863222496101</c:v>
                </c:pt>
                <c:pt idx="8">
                  <c:v>82.699200441135986</c:v>
                </c:pt>
                <c:pt idx="9">
                  <c:v>83.605223914320575</c:v>
                </c:pt>
              </c:numCache>
            </c:numRef>
          </c:val>
        </c:ser>
        <c:ser>
          <c:idx val="1"/>
          <c:order val="1"/>
          <c:tx>
            <c:strRef>
              <c:f>'[7]Enrollment Percentages'!$A$36</c:f>
              <c:strCache>
                <c:ptCount val="1"/>
                <c:pt idx="0">
                  <c:v>Permanent Resident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'[7]Enrollment Percentages'!$F$58:$F$67</c:f>
              <c:numCache>
                <c:formatCode>General</c:formatCode>
                <c:ptCount val="10"/>
                <c:pt idx="0">
                  <c:v>14.29776465626318</c:v>
                </c:pt>
                <c:pt idx="1">
                  <c:v>13.796826082262768</c:v>
                </c:pt>
                <c:pt idx="2">
                  <c:v>14.180941903714178</c:v>
                </c:pt>
                <c:pt idx="3">
                  <c:v>14.27646836740197</c:v>
                </c:pt>
                <c:pt idx="4">
                  <c:v>13.937222790856358</c:v>
                </c:pt>
                <c:pt idx="5">
                  <c:v>13.034247723336497</c:v>
                </c:pt>
                <c:pt idx="6">
                  <c:v>12.437597294540771</c:v>
                </c:pt>
                <c:pt idx="7">
                  <c:v>11.730972382916638</c:v>
                </c:pt>
                <c:pt idx="8">
                  <c:v>10.890543148607671</c:v>
                </c:pt>
                <c:pt idx="9">
                  <c:v>10.036603551900232</c:v>
                </c:pt>
              </c:numCache>
            </c:numRef>
          </c:val>
        </c:ser>
        <c:ser>
          <c:idx val="2"/>
          <c:order val="2"/>
          <c:tx>
            <c:v>Temporary Resident</c:v>
          </c:tx>
          <c:invertIfNegative val="0"/>
          <c:val>
            <c:numRef>
              <c:f>'[7]Enrollment Percentages'!$F$90:$F$99</c:f>
              <c:numCache>
                <c:formatCode>General</c:formatCode>
                <c:ptCount val="10"/>
                <c:pt idx="0">
                  <c:v>0.50611556305356398</c:v>
                </c:pt>
                <c:pt idx="1">
                  <c:v>0.48580373529094312</c:v>
                </c:pt>
                <c:pt idx="2">
                  <c:v>0.63387291110063404</c:v>
                </c:pt>
                <c:pt idx="3">
                  <c:v>0.679574995954911</c:v>
                </c:pt>
                <c:pt idx="4">
                  <c:v>0.63687023768907236</c:v>
                </c:pt>
                <c:pt idx="5">
                  <c:v>0.60897256829990498</c:v>
                </c:pt>
                <c:pt idx="6">
                  <c:v>0.60121316227387411</c:v>
                </c:pt>
                <c:pt idx="7">
                  <c:v>0.53825645153176693</c:v>
                </c:pt>
                <c:pt idx="8">
                  <c:v>0.53763440860215106</c:v>
                </c:pt>
                <c:pt idx="9">
                  <c:v>0.52871797189208691</c:v>
                </c:pt>
              </c:numCache>
            </c:numRef>
          </c:val>
        </c:ser>
        <c:ser>
          <c:idx val="3"/>
          <c:order val="3"/>
          <c:tx>
            <c:strRef>
              <c:f>'[7]Enrollment Percentages'!$A$100</c:f>
              <c:strCache>
                <c:ptCount val="1"/>
                <c:pt idx="0">
                  <c:v>Refugee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'[7]Enrollment Percentages'!$F$122:$F$131</c:f>
              <c:numCache>
                <c:formatCode>General</c:formatCode>
                <c:ptCount val="10"/>
                <c:pt idx="0">
                  <c:v>1.0363318672049158</c:v>
                </c:pt>
                <c:pt idx="1">
                  <c:v>1.0849616754831037</c:v>
                </c:pt>
                <c:pt idx="2">
                  <c:v>1.4353816334014349</c:v>
                </c:pt>
                <c:pt idx="3">
                  <c:v>1.553314276468367</c:v>
                </c:pt>
                <c:pt idx="4">
                  <c:v>1.7002160809735021</c:v>
                </c:pt>
                <c:pt idx="5">
                  <c:v>1.564333202972233</c:v>
                </c:pt>
                <c:pt idx="6">
                  <c:v>1.3634655644425362</c:v>
                </c:pt>
                <c:pt idx="7">
                  <c:v>1.3883998189043709</c:v>
                </c:pt>
                <c:pt idx="8">
                  <c:v>1.4566675856998439</c:v>
                </c:pt>
                <c:pt idx="9">
                  <c:v>1.5228885173302</c:v>
                </c:pt>
              </c:numCache>
            </c:numRef>
          </c:val>
        </c:ser>
        <c:ser>
          <c:idx val="4"/>
          <c:order val="4"/>
          <c:tx>
            <c:strRef>
              <c:f>'[7]Enrollment Percentages'!$A$132</c:f>
              <c:strCache>
                <c:ptCount val="1"/>
                <c:pt idx="0">
                  <c:v>Student Visa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44956862734849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682997821271039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106628322430970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244956862734849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383285403038720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106628322430970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6.916427015193601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383285403038720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'[7]Enrollment Percentages'!$F$154:$F$163</c:f>
              <c:numCache>
                <c:formatCode>General</c:formatCode>
                <c:ptCount val="10"/>
                <c:pt idx="0">
                  <c:v>1.578598541905164</c:v>
                </c:pt>
                <c:pt idx="1">
                  <c:v>1.9702040375688221</c:v>
                </c:pt>
                <c:pt idx="2">
                  <c:v>1.9644821625019655</c:v>
                </c:pt>
                <c:pt idx="3">
                  <c:v>1.7366916563292156</c:v>
                </c:pt>
                <c:pt idx="4">
                  <c:v>1.586489252814739</c:v>
                </c:pt>
                <c:pt idx="5">
                  <c:v>1.3185094139337401</c:v>
                </c:pt>
                <c:pt idx="6">
                  <c:v>1.1433786032529918</c:v>
                </c:pt>
                <c:pt idx="7">
                  <c:v>1.0916042054429287</c:v>
                </c:pt>
                <c:pt idx="8">
                  <c:v>0.98796066538001992</c:v>
                </c:pt>
                <c:pt idx="9">
                  <c:v>0.99868950246283206</c:v>
                </c:pt>
              </c:numCache>
            </c:numRef>
          </c:val>
        </c:ser>
        <c:ser>
          <c:idx val="5"/>
          <c:order val="5"/>
          <c:tx>
            <c:strRef>
              <c:f>'[7]Enrollment Percentages'!$A$164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'[7]Enrollment Percentages'!$F$186:$F$195</c:f>
              <c:numCache>
                <c:formatCode>General</c:formatCode>
                <c:ptCount val="10"/>
                <c:pt idx="0">
                  <c:v>1.223112610712779</c:v>
                </c:pt>
                <c:pt idx="1">
                  <c:v>1.349454820252618</c:v>
                </c:pt>
                <c:pt idx="2">
                  <c:v>1.6868353502016871</c:v>
                </c:pt>
                <c:pt idx="3">
                  <c:v>2.2005285583301895</c:v>
                </c:pt>
                <c:pt idx="4">
                  <c:v>2.553167292164221</c:v>
                </c:pt>
                <c:pt idx="5">
                  <c:v>2.6984747751271034</c:v>
                </c:pt>
                <c:pt idx="6">
                  <c:v>3.049009608674647</c:v>
                </c:pt>
                <c:pt idx="7">
                  <c:v>3.289903918708184</c:v>
                </c:pt>
                <c:pt idx="8">
                  <c:v>3.4279937505743989</c:v>
                </c:pt>
                <c:pt idx="9">
                  <c:v>3.307876542094085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76609024"/>
        <c:axId val="76610560"/>
      </c:barChart>
      <c:catAx>
        <c:axId val="7660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6610560"/>
        <c:crosses val="autoZero"/>
        <c:auto val="1"/>
        <c:lblAlgn val="ctr"/>
        <c:lblOffset val="100"/>
        <c:noMultiLvlLbl val="0"/>
      </c:catAx>
      <c:valAx>
        <c:axId val="76610560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66090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4.2863984596082406E-2"/>
          <c:y val="0.90342998733550006"/>
          <c:w val="0.903187884685408"/>
          <c:h val="7.9713231650239733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>
                <a:latin typeface="Georgia" panose="02040502050405020303" pitchFamily="18" charset="0"/>
              </a:rPr>
              <a:t>% Enrolled </a:t>
            </a:r>
            <a:r>
              <a:rPr lang="en-US" dirty="0">
                <a:latin typeface="Georgia" panose="02040502050405020303" pitchFamily="18" charset="0"/>
              </a:rPr>
              <a:t>by </a:t>
            </a:r>
            <a:r>
              <a:rPr lang="en-US" dirty="0" smtClean="0">
                <a:latin typeface="Georgia" panose="02040502050405020303" pitchFamily="18" charset="0"/>
              </a:rPr>
              <a:t>Ethnicity: </a:t>
            </a:r>
            <a:r>
              <a:rPr lang="en-US" baseline="0" dirty="0" smtClean="0">
                <a:latin typeface="Georgia" panose="02040502050405020303" pitchFamily="18" charset="0"/>
              </a:rPr>
              <a:t>Fall 2000 - </a:t>
            </a:r>
            <a:r>
              <a:rPr lang="en-US" baseline="0" dirty="0">
                <a:latin typeface="Georgia" panose="02040502050405020303" pitchFamily="18" charset="0"/>
              </a:rPr>
              <a:t>2009</a:t>
            </a:r>
            <a:endParaRPr lang="en-US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'[1]% by Ethnicity'!$A$4</c:f>
              <c:strCache>
                <c:ptCount val="1"/>
                <c:pt idx="0">
                  <c:v>Asian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'[1]% by Ethnicity'!$A$33:$A$42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'[1]% by Ethnicity'!$F$33:$F$42</c:f>
              <c:numCache>
                <c:formatCode>General</c:formatCode>
                <c:ptCount val="10"/>
                <c:pt idx="0">
                  <c:v>20.233771379515286</c:v>
                </c:pt>
                <c:pt idx="1">
                  <c:v>20.579623543471744</c:v>
                </c:pt>
                <c:pt idx="2">
                  <c:v>20.182128628343769</c:v>
                </c:pt>
                <c:pt idx="3">
                  <c:v>19.912331969608424</c:v>
                </c:pt>
                <c:pt idx="4">
                  <c:v>19.520401296874038</c:v>
                </c:pt>
                <c:pt idx="5">
                  <c:v>19.340275687714453</c:v>
                </c:pt>
                <c:pt idx="6">
                  <c:v>18.67541766109785</c:v>
                </c:pt>
                <c:pt idx="7">
                  <c:v>18.646362098138749</c:v>
                </c:pt>
                <c:pt idx="8">
                  <c:v>17.277880901018428</c:v>
                </c:pt>
                <c:pt idx="9">
                  <c:v>17.616580310880831</c:v>
                </c:pt>
              </c:numCache>
            </c:numRef>
          </c:val>
        </c:ser>
        <c:ser>
          <c:idx val="1"/>
          <c:order val="1"/>
          <c:tx>
            <c:strRef>
              <c:f>'[1]% by Ethnicity'!$A$43</c:f>
              <c:strCache>
                <c:ptCount val="1"/>
                <c:pt idx="0">
                  <c:v>Black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'[1]% by Ethnicity'!$F$72:$F$81</c:f>
              <c:numCache>
                <c:formatCode>General</c:formatCode>
                <c:ptCount val="10"/>
                <c:pt idx="0">
                  <c:v>5.9829624248827873</c:v>
                </c:pt>
                <c:pt idx="1">
                  <c:v>6.0890349566776196</c:v>
                </c:pt>
                <c:pt idx="2">
                  <c:v>6.1525327262378999</c:v>
                </c:pt>
                <c:pt idx="3">
                  <c:v>6.5341905318527154</c:v>
                </c:pt>
                <c:pt idx="4">
                  <c:v>6.6801247935400987</c:v>
                </c:pt>
                <c:pt idx="5">
                  <c:v>6.741708300728348</c:v>
                </c:pt>
                <c:pt idx="6">
                  <c:v>7.0584725536992812</c:v>
                </c:pt>
                <c:pt idx="7">
                  <c:v>6.5031020868584317</c:v>
                </c:pt>
                <c:pt idx="8">
                  <c:v>6.7927557317011988</c:v>
                </c:pt>
                <c:pt idx="9">
                  <c:v>6.8453567158230388</c:v>
                </c:pt>
              </c:numCache>
            </c:numRef>
          </c:val>
        </c:ser>
        <c:ser>
          <c:idx val="2"/>
          <c:order val="2"/>
          <c:tx>
            <c:strRef>
              <c:f>'[1]% by Ethnicity'!$A$82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'[1]% by Ethnicity'!$F$111:$F$120</c:f>
              <c:numCache>
                <c:formatCode>General</c:formatCode>
                <c:ptCount val="10"/>
                <c:pt idx="0">
                  <c:v>23.284685993528356</c:v>
                </c:pt>
                <c:pt idx="1">
                  <c:v>23.68090827606812</c:v>
                </c:pt>
                <c:pt idx="2">
                  <c:v>24.843483210017069</c:v>
                </c:pt>
                <c:pt idx="3">
                  <c:v>26.201052016364699</c:v>
                </c:pt>
                <c:pt idx="4">
                  <c:v>27.332232213861854</c:v>
                </c:pt>
                <c:pt idx="5">
                  <c:v>29.242159754409187</c:v>
                </c:pt>
                <c:pt idx="6">
                  <c:v>30.94272076372312</c:v>
                </c:pt>
                <c:pt idx="7">
                  <c:v>32.256063169768737</c:v>
                </c:pt>
                <c:pt idx="8">
                  <c:v>33.386845933878497</c:v>
                </c:pt>
                <c:pt idx="9">
                  <c:v>34.62036667995217</c:v>
                </c:pt>
              </c:numCache>
            </c:numRef>
          </c:val>
        </c:ser>
        <c:ser>
          <c:idx val="3"/>
          <c:order val="3"/>
          <c:tx>
            <c:strRef>
              <c:f>'[1]% by Ethnicity'!$A$121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'[1]% by Ethnicity'!$F$150:$F$159</c:f>
              <c:numCache>
                <c:formatCode>General</c:formatCode>
                <c:ptCount val="10"/>
                <c:pt idx="0">
                  <c:v>45.00429241233573</c:v>
                </c:pt>
                <c:pt idx="1">
                  <c:v>43.985658798924412</c:v>
                </c:pt>
                <c:pt idx="2">
                  <c:v>43.306772908366526</c:v>
                </c:pt>
                <c:pt idx="3">
                  <c:v>41.782583284628885</c:v>
                </c:pt>
                <c:pt idx="4">
                  <c:v>40.90047103444055</c:v>
                </c:pt>
                <c:pt idx="5">
                  <c:v>39.186179497983495</c:v>
                </c:pt>
                <c:pt idx="6">
                  <c:v>38.001193317422427</c:v>
                </c:pt>
                <c:pt idx="7">
                  <c:v>37.067117879300596</c:v>
                </c:pt>
                <c:pt idx="8">
                  <c:v>37.07419856519337</c:v>
                </c:pt>
                <c:pt idx="9">
                  <c:v>36.857313670785167</c:v>
                </c:pt>
              </c:numCache>
            </c:numRef>
          </c:val>
        </c:ser>
        <c:ser>
          <c:idx val="4"/>
          <c:order val="4"/>
          <c:tx>
            <c:strRef>
              <c:f>'[1]% by Ethnicity'!$A$160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'[1]% by Ethnicity'!$F$189:$F$198</c:f>
              <c:numCache>
                <c:formatCode>General</c:formatCode>
                <c:ptCount val="10"/>
                <c:pt idx="0">
                  <c:v>5.4942877897378324</c:v>
                </c:pt>
                <c:pt idx="1">
                  <c:v>5.6647744248580789</c:v>
                </c:pt>
                <c:pt idx="2">
                  <c:v>5.5150825270347159</c:v>
                </c:pt>
                <c:pt idx="3">
                  <c:v>5.5698421975452952</c:v>
                </c:pt>
                <c:pt idx="4">
                  <c:v>5.5667706612834156</c:v>
                </c:pt>
                <c:pt idx="5">
                  <c:v>5.4896767591645119</c:v>
                </c:pt>
                <c:pt idx="6">
                  <c:v>5.3221957040572763</c:v>
                </c:pt>
                <c:pt idx="7">
                  <c:v>5.5273547659334445</c:v>
                </c:pt>
                <c:pt idx="8">
                  <c:v>5.4683188682084936</c:v>
                </c:pt>
                <c:pt idx="9">
                  <c:v>4.0603826225587856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76648448"/>
        <c:axId val="76649984"/>
      </c:barChart>
      <c:catAx>
        <c:axId val="7664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6649984"/>
        <c:crosses val="autoZero"/>
        <c:auto val="1"/>
        <c:lblAlgn val="ctr"/>
        <c:lblOffset val="100"/>
        <c:noMultiLvlLbl val="0"/>
      </c:catAx>
      <c:valAx>
        <c:axId val="76649984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66484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>
                <a:latin typeface="Georgia" panose="02040502050405020303" pitchFamily="18" charset="0"/>
              </a:rPr>
              <a:t>% Enrolled </a:t>
            </a:r>
            <a:r>
              <a:rPr lang="en-US" dirty="0">
                <a:latin typeface="Georgia" panose="02040502050405020303" pitchFamily="18" charset="0"/>
              </a:rPr>
              <a:t>by </a:t>
            </a:r>
            <a:r>
              <a:rPr lang="en-US" dirty="0" smtClean="0">
                <a:latin typeface="Georgia" panose="02040502050405020303" pitchFamily="18" charset="0"/>
              </a:rPr>
              <a:t>Gender: </a:t>
            </a:r>
            <a:r>
              <a:rPr lang="en-US" baseline="0" dirty="0" smtClean="0">
                <a:latin typeface="Georgia" panose="02040502050405020303" pitchFamily="18" charset="0"/>
              </a:rPr>
              <a:t>Fall 2000 - </a:t>
            </a:r>
            <a:r>
              <a:rPr lang="en-US" baseline="0" dirty="0">
                <a:latin typeface="Georgia" panose="02040502050405020303" pitchFamily="18" charset="0"/>
              </a:rPr>
              <a:t>2009</a:t>
            </a:r>
            <a:endParaRPr lang="en-US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[1]Percentages!$A$3</c:f>
              <c:strCache>
                <c:ptCount val="1"/>
                <c:pt idx="0">
                  <c:v>Percent Female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[1]Percentages!$A$71:$A$80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[1]Percentages!$F$32:$F$41</c:f>
              <c:numCache>
                <c:formatCode>General</c:formatCode>
                <c:ptCount val="10"/>
                <c:pt idx="0">
                  <c:v>57.900432900432911</c:v>
                </c:pt>
                <c:pt idx="1">
                  <c:v>57.596982758620705</c:v>
                </c:pt>
                <c:pt idx="2">
                  <c:v>57.637581083908771</c:v>
                </c:pt>
                <c:pt idx="3">
                  <c:v>58.030278541026881</c:v>
                </c:pt>
                <c:pt idx="4">
                  <c:v>57.918371987266916</c:v>
                </c:pt>
                <c:pt idx="5">
                  <c:v>57.051890744567949</c:v>
                </c:pt>
                <c:pt idx="6">
                  <c:v>57.043198282801207</c:v>
                </c:pt>
                <c:pt idx="7">
                  <c:v>56.290225261464201</c:v>
                </c:pt>
                <c:pt idx="8">
                  <c:v>54.983922829582006</c:v>
                </c:pt>
                <c:pt idx="9">
                  <c:v>54.674016174942388</c:v>
                </c:pt>
              </c:numCache>
            </c:numRef>
          </c:val>
        </c:ser>
        <c:ser>
          <c:idx val="1"/>
          <c:order val="1"/>
          <c:tx>
            <c:strRef>
              <c:f>[1]Percentages!$A$42</c:f>
              <c:strCache>
                <c:ptCount val="1"/>
                <c:pt idx="0">
                  <c:v>Percent Male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[1]Percentages!$A$71:$A$80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[1]Percentages!$F$71:$F$80</c:f>
              <c:numCache>
                <c:formatCode>General</c:formatCode>
                <c:ptCount val="10"/>
                <c:pt idx="0">
                  <c:v>42.099567099567096</c:v>
                </c:pt>
                <c:pt idx="1">
                  <c:v>42.40301724137931</c:v>
                </c:pt>
                <c:pt idx="2">
                  <c:v>42.362418916091251</c:v>
                </c:pt>
                <c:pt idx="3">
                  <c:v>41.969721458973098</c:v>
                </c:pt>
                <c:pt idx="4">
                  <c:v>42.081628012733034</c:v>
                </c:pt>
                <c:pt idx="5">
                  <c:v>42.948109255432037</c:v>
                </c:pt>
                <c:pt idx="6">
                  <c:v>42.9568017171988</c:v>
                </c:pt>
                <c:pt idx="7">
                  <c:v>43.709774738535835</c:v>
                </c:pt>
                <c:pt idx="8">
                  <c:v>45.016077170417987</c:v>
                </c:pt>
                <c:pt idx="9">
                  <c:v>45.325983825057605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78080640"/>
        <c:axId val="78094720"/>
      </c:barChart>
      <c:catAx>
        <c:axId val="7808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8094720"/>
        <c:crosses val="autoZero"/>
        <c:auto val="1"/>
        <c:lblAlgn val="ctr"/>
        <c:lblOffset val="100"/>
        <c:noMultiLvlLbl val="0"/>
      </c:catAx>
      <c:valAx>
        <c:axId val="78094720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80806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>
                <a:latin typeface="Georgia" panose="02040502050405020303" pitchFamily="18" charset="0"/>
              </a:rPr>
              <a:t>% Enrolled</a:t>
            </a:r>
            <a:r>
              <a:rPr lang="en-US" baseline="0" dirty="0" smtClean="0">
                <a:latin typeface="Georgia" panose="02040502050405020303" pitchFamily="18" charset="0"/>
              </a:rPr>
              <a:t> </a:t>
            </a:r>
            <a:r>
              <a:rPr lang="en-US" baseline="0" dirty="0">
                <a:latin typeface="Georgia" panose="02040502050405020303" pitchFamily="18" charset="0"/>
              </a:rPr>
              <a:t>by Home </a:t>
            </a:r>
            <a:r>
              <a:rPr lang="en-US" baseline="0" dirty="0" smtClean="0">
                <a:latin typeface="Georgia" panose="02040502050405020303" pitchFamily="18" charset="0"/>
              </a:rPr>
              <a:t>Language: Fall 2000 - </a:t>
            </a:r>
            <a:r>
              <a:rPr lang="en-US" baseline="0" dirty="0">
                <a:latin typeface="Georgia" panose="02040502050405020303" pitchFamily="18" charset="0"/>
              </a:rPr>
              <a:t>2009</a:t>
            </a:r>
            <a:endParaRPr lang="en-US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5.9079671879374601E-2"/>
          <c:y val="0.16230410725686301"/>
          <c:w val="0.91791179777867704"/>
          <c:h val="0.7174773356033200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[1]Percentages!$A$3</c:f>
              <c:strCache>
                <c:ptCount val="1"/>
                <c:pt idx="0">
                  <c:v>English Speakers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[1]Percentages!$A$31:$A$40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[1]Percentages!$F$12:$F$21</c:f>
              <c:numCache>
                <c:formatCode>General</c:formatCode>
                <c:ptCount val="10"/>
                <c:pt idx="0">
                  <c:v>72.249848392965404</c:v>
                </c:pt>
                <c:pt idx="1">
                  <c:v>72.563432429489225</c:v>
                </c:pt>
                <c:pt idx="2">
                  <c:v>72.027898129557187</c:v>
                </c:pt>
                <c:pt idx="3">
                  <c:v>71.694316018493282</c:v>
                </c:pt>
                <c:pt idx="4">
                  <c:v>72.143553287851873</c:v>
                </c:pt>
                <c:pt idx="5">
                  <c:v>72.688862599290147</c:v>
                </c:pt>
                <c:pt idx="6">
                  <c:v>74.469243331518811</c:v>
                </c:pt>
                <c:pt idx="7">
                  <c:v>74.653057119871221</c:v>
                </c:pt>
                <c:pt idx="8">
                  <c:v>76.665135507579166</c:v>
                </c:pt>
                <c:pt idx="9">
                  <c:v>78.516242714498674</c:v>
                </c:pt>
              </c:numCache>
            </c:numRef>
          </c:val>
        </c:ser>
        <c:ser>
          <c:idx val="1"/>
          <c:order val="1"/>
          <c:tx>
            <c:strRef>
              <c:f>[1]Percentages!$A$22</c:f>
              <c:strCache>
                <c:ptCount val="1"/>
                <c:pt idx="0">
                  <c:v>Armenian Speakers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[1]Percentages!$A$31:$A$40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[1]Percentages!$F$31:$F$40</c:f>
              <c:numCache>
                <c:formatCode>General</c:formatCode>
                <c:ptCount val="10"/>
                <c:pt idx="0">
                  <c:v>1.8981200727713761</c:v>
                </c:pt>
                <c:pt idx="1">
                  <c:v>1.7859087444190349</c:v>
                </c:pt>
                <c:pt idx="2">
                  <c:v>1.7594843073021227</c:v>
                </c:pt>
                <c:pt idx="3">
                  <c:v>1.8058199619254831</c:v>
                </c:pt>
                <c:pt idx="4">
                  <c:v>1.6625580462076481</c:v>
                </c:pt>
                <c:pt idx="5">
                  <c:v>1.7914483691059659</c:v>
                </c:pt>
                <c:pt idx="6">
                  <c:v>1.6439847577572118</c:v>
                </c:pt>
                <c:pt idx="7">
                  <c:v>1.6240949316170561</c:v>
                </c:pt>
                <c:pt idx="8">
                  <c:v>1.5112540192926038</c:v>
                </c:pt>
                <c:pt idx="9">
                  <c:v>1.459359327700718</c:v>
                </c:pt>
              </c:numCache>
            </c:numRef>
          </c:val>
        </c:ser>
        <c:ser>
          <c:idx val="2"/>
          <c:order val="2"/>
          <c:tx>
            <c:strRef>
              <c:f>[1]Percentages!$A$136</c:f>
              <c:strCache>
                <c:ptCount val="1"/>
                <c:pt idx="0">
                  <c:v>Spanish Speakers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[1]Percentages!$F$145:$F$154</c:f>
              <c:numCache>
                <c:formatCode>General</c:formatCode>
                <c:ptCount val="10"/>
                <c:pt idx="0">
                  <c:v>8.9872650090964186</c:v>
                </c:pt>
                <c:pt idx="1">
                  <c:v>8.488511379723402</c:v>
                </c:pt>
                <c:pt idx="2">
                  <c:v>8.6283419634365313</c:v>
                </c:pt>
                <c:pt idx="3">
                  <c:v>9.1705194451998917</c:v>
                </c:pt>
                <c:pt idx="4">
                  <c:v>9.4307171931433817</c:v>
                </c:pt>
                <c:pt idx="5">
                  <c:v>9.9994366514562643</c:v>
                </c:pt>
                <c:pt idx="6">
                  <c:v>9.6951551442569404</c:v>
                </c:pt>
                <c:pt idx="7">
                  <c:v>9.4680209171359628</c:v>
                </c:pt>
                <c:pt idx="8">
                  <c:v>8.7551676619200709</c:v>
                </c:pt>
                <c:pt idx="9">
                  <c:v>7.843491618849681</c:v>
                </c:pt>
              </c:numCache>
            </c:numRef>
          </c:val>
        </c:ser>
        <c:ser>
          <c:idx val="3"/>
          <c:order val="3"/>
          <c:tx>
            <c:strRef>
              <c:f>[1]Percentages!$Q$5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[1]Percentages!$Q$6:$Q$15</c:f>
              <c:numCache>
                <c:formatCode>General</c:formatCode>
                <c:ptCount val="10"/>
                <c:pt idx="0">
                  <c:v>16.899999999999999</c:v>
                </c:pt>
                <c:pt idx="1">
                  <c:v>17.100000000000001</c:v>
                </c:pt>
                <c:pt idx="2">
                  <c:v>17.600000000000001</c:v>
                </c:pt>
                <c:pt idx="3">
                  <c:v>17.8</c:v>
                </c:pt>
                <c:pt idx="4">
                  <c:v>16.8</c:v>
                </c:pt>
                <c:pt idx="5">
                  <c:v>15.5</c:v>
                </c:pt>
                <c:pt idx="6">
                  <c:v>14.2</c:v>
                </c:pt>
                <c:pt idx="7">
                  <c:v>14.2</c:v>
                </c:pt>
                <c:pt idx="8">
                  <c:v>13</c:v>
                </c:pt>
                <c:pt idx="9">
                  <c:v>12.2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51036160"/>
        <c:axId val="51037696"/>
      </c:barChart>
      <c:catAx>
        <c:axId val="5103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51037696"/>
        <c:crosses val="autoZero"/>
        <c:auto val="1"/>
        <c:lblAlgn val="ctr"/>
        <c:lblOffset val="100"/>
        <c:noMultiLvlLbl val="0"/>
      </c:catAx>
      <c:valAx>
        <c:axId val="51037696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510361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6913921690016301"/>
          <c:y val="0.93159041542220999"/>
          <c:w val="0.65903629023194998"/>
          <c:h val="5.392524210335771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700" dirty="0" smtClean="0">
                <a:latin typeface="Georgia" panose="02040502050405020303" pitchFamily="18" charset="0"/>
              </a:rPr>
              <a:t># Enrolled</a:t>
            </a:r>
            <a:r>
              <a:rPr lang="en-US" sz="1700" baseline="0" dirty="0" smtClean="0">
                <a:latin typeface="Georgia" panose="02040502050405020303" pitchFamily="18" charset="0"/>
              </a:rPr>
              <a:t> </a:t>
            </a:r>
            <a:r>
              <a:rPr lang="en-US" sz="1700" dirty="0" smtClean="0">
                <a:latin typeface="Georgia" panose="02040502050405020303" pitchFamily="18" charset="0"/>
              </a:rPr>
              <a:t>by </a:t>
            </a:r>
            <a:r>
              <a:rPr lang="en-US" sz="1700" dirty="0">
                <a:latin typeface="Georgia" panose="02040502050405020303" pitchFamily="18" charset="0"/>
              </a:rPr>
              <a:t>Educational </a:t>
            </a:r>
            <a:r>
              <a:rPr lang="en-US" sz="1700" dirty="0" smtClean="0">
                <a:latin typeface="Georgia" panose="02040502050405020303" pitchFamily="18" charset="0"/>
              </a:rPr>
              <a:t>Attainment: </a:t>
            </a:r>
            <a:r>
              <a:rPr lang="en-US" sz="1700" baseline="0" dirty="0" smtClean="0">
                <a:latin typeface="Georgia" panose="02040502050405020303" pitchFamily="18" charset="0"/>
              </a:rPr>
              <a:t>Fall 2000 - </a:t>
            </a:r>
            <a:r>
              <a:rPr lang="en-US" sz="1700" baseline="0" dirty="0">
                <a:latin typeface="Georgia" panose="02040502050405020303" pitchFamily="18" charset="0"/>
              </a:rPr>
              <a:t>2009</a:t>
            </a:r>
            <a:endParaRPr lang="en-US" sz="1700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6.3222852349553507E-2"/>
          <c:y val="0.16014005249343802"/>
          <c:w val="0.91189031252785813"/>
          <c:h val="0.64124430446194203"/>
        </c:manualLayout>
      </c:layout>
      <c:lineChart>
        <c:grouping val="standard"/>
        <c:varyColors val="0"/>
        <c:ser>
          <c:idx val="0"/>
          <c:order val="0"/>
          <c:tx>
            <c:strRef>
              <c:f>'[1]Best Estimates'!$A$3</c:f>
              <c:strCache>
                <c:ptCount val="1"/>
                <c:pt idx="0">
                  <c:v>US High School Graduate</c:v>
                </c:pt>
              </c:strCache>
            </c:strRef>
          </c:tx>
          <c:marker>
            <c:symbol val="none"/>
          </c:marke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'[1]Best Estimates'!$A$14:$A$23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'[1]Best Estimates'!$F$14:$F$23</c:f>
              <c:numCache>
                <c:formatCode>General</c:formatCode>
                <c:ptCount val="10"/>
                <c:pt idx="0">
                  <c:v>9818.9365010799138</c:v>
                </c:pt>
                <c:pt idx="1">
                  <c:v>10672.666703923098</c:v>
                </c:pt>
                <c:pt idx="2">
                  <c:v>11477.026424705509</c:v>
                </c:pt>
                <c:pt idx="3">
                  <c:v>11238.62566522192</c:v>
                </c:pt>
                <c:pt idx="4">
                  <c:v>10864.59236276849</c:v>
                </c:pt>
                <c:pt idx="5">
                  <c:v>11453.071284125381</c:v>
                </c:pt>
                <c:pt idx="6">
                  <c:v>11946.75286238929</c:v>
                </c:pt>
                <c:pt idx="7">
                  <c:v>12929.831670503969</c:v>
                </c:pt>
                <c:pt idx="8">
                  <c:v>14628.302115932549</c:v>
                </c:pt>
                <c:pt idx="9">
                  <c:v>15040.584349120691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'[1]Best Estimates'!$A$24</c:f>
              <c:strCache>
                <c:ptCount val="1"/>
                <c:pt idx="0">
                  <c:v>Foreign High School Graduate</c:v>
                </c:pt>
              </c:strCache>
            </c:strRef>
          </c:tx>
          <c:marker>
            <c:symbol val="none"/>
          </c:marke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'[1]Best Estimates'!$F$35:$F$44</c:f>
              <c:numCache>
                <c:formatCode>General</c:formatCode>
                <c:ptCount val="10"/>
                <c:pt idx="0">
                  <c:v>1572.712742980561</c:v>
                </c:pt>
                <c:pt idx="1">
                  <c:v>1808.0422487984788</c:v>
                </c:pt>
                <c:pt idx="2">
                  <c:v>1927.86002334713</c:v>
                </c:pt>
                <c:pt idx="3">
                  <c:v>1855.4240412574748</c:v>
                </c:pt>
                <c:pt idx="4">
                  <c:v>1678.4004773269692</c:v>
                </c:pt>
                <c:pt idx="5">
                  <c:v>1455.2044714077072</c:v>
                </c:pt>
                <c:pt idx="6">
                  <c:v>1270.7392525383448</c:v>
                </c:pt>
                <c:pt idx="7">
                  <c:v>1382.7495523151711</c:v>
                </c:pt>
                <c:pt idx="8">
                  <c:v>1463.8654771357851</c:v>
                </c:pt>
                <c:pt idx="9">
                  <c:v>1359.3979715269379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'[1]Best Estimates'!$A$45</c:f>
              <c:strCache>
                <c:ptCount val="1"/>
                <c:pt idx="0">
                  <c:v>High School Equivalency, Proficiency Certificate, etc.</c:v>
                </c:pt>
              </c:strCache>
            </c:strRef>
          </c:tx>
          <c:marker>
            <c:symbol val="none"/>
          </c:marker>
          <c:dLbls>
            <c:dLbl>
              <c:idx val="9"/>
              <c:layout>
                <c:manualLayout>
                  <c:x val="0"/>
                  <c:y val="8.0000000000000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'[1]Best Estimates'!$F$56:$F$65</c:f>
              <c:numCache>
                <c:formatCode>General</c:formatCode>
                <c:ptCount val="10"/>
                <c:pt idx="0">
                  <c:v>812.40129589632807</c:v>
                </c:pt>
                <c:pt idx="1">
                  <c:v>928.10159830110661</c:v>
                </c:pt>
                <c:pt idx="2">
                  <c:v>1008.4961264989919</c:v>
                </c:pt>
                <c:pt idx="3">
                  <c:v>931.71509299391028</c:v>
                </c:pt>
                <c:pt idx="4">
                  <c:v>860.20525059665863</c:v>
                </c:pt>
                <c:pt idx="5">
                  <c:v>676.26530726884675</c:v>
                </c:pt>
                <c:pt idx="6">
                  <c:v>699.50788507236985</c:v>
                </c:pt>
                <c:pt idx="7">
                  <c:v>793.49808135072942</c:v>
                </c:pt>
                <c:pt idx="8">
                  <c:v>997.99598299780473</c:v>
                </c:pt>
                <c:pt idx="9">
                  <c:v>1024.9347724946501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'[1]Best Estimates'!$A$66</c:f>
              <c:strCache>
                <c:ptCount val="1"/>
                <c:pt idx="0">
                  <c:v>Concurrently Enrolled High School Student</c:v>
                </c:pt>
              </c:strCache>
            </c:strRef>
          </c:tx>
          <c:marker>
            <c:symbol val="none"/>
          </c:marker>
          <c:dLbls>
            <c:delete val="1"/>
          </c:dLbls>
          <c:val>
            <c:numRef>
              <c:f>'[1]Best Estimates'!$F$77:$F$86</c:f>
              <c:numCache>
                <c:formatCode>General</c:formatCode>
                <c:ptCount val="10"/>
                <c:pt idx="0">
                  <c:v>1058.8263498920078</c:v>
                </c:pt>
                <c:pt idx="1">
                  <c:v>1341.4830669498158</c:v>
                </c:pt>
                <c:pt idx="2">
                  <c:v>1212.7992146874658</c:v>
                </c:pt>
                <c:pt idx="3">
                  <c:v>1241.953201294783</c:v>
                </c:pt>
                <c:pt idx="4">
                  <c:v>806.19236276849654</c:v>
                </c:pt>
                <c:pt idx="5">
                  <c:v>1216.290304460173</c:v>
                </c:pt>
                <c:pt idx="6">
                  <c:v>1703.6724994599256</c:v>
                </c:pt>
                <c:pt idx="7">
                  <c:v>1788.179073931952</c:v>
                </c:pt>
                <c:pt idx="8">
                  <c:v>1646.0722126208598</c:v>
                </c:pt>
                <c:pt idx="9">
                  <c:v>1405.566204522192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'[1]Best Estimates'!$A$87</c:f>
              <c:strCache>
                <c:ptCount val="1"/>
                <c:pt idx="0">
                  <c:v>Not a High School Graduate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2.6473494700096609E-2"/>
                  <c:y val="2.16067191601049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2316450971378906E-2"/>
                  <c:y val="1.36067191601050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2316450971378906E-2"/>
                  <c:y val="2.16067191601050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2316450971378906E-2"/>
                  <c:y val="1.62733858267717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2316450971378906E-2"/>
                  <c:y val="2.16067191601051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2316450971378906E-2"/>
                  <c:y val="2.16067191601049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2316450971378906E-2"/>
                  <c:y val="2.42733858267717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2316450971378906E-2"/>
                  <c:y val="2.42733858267717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2316450971379007E-2"/>
                  <c:y val="2.16067191601050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7859175943002506E-2"/>
                  <c:y val="2.16067191601050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'[1]Best Estimates'!$F$98:$F$107</c:f>
              <c:numCache>
                <c:formatCode>General</c:formatCode>
                <c:ptCount val="10"/>
                <c:pt idx="0">
                  <c:v>566.97796976241875</c:v>
                </c:pt>
                <c:pt idx="1">
                  <c:v>603.01520062590771</c:v>
                </c:pt>
                <c:pt idx="2">
                  <c:v>660.9805794333015</c:v>
                </c:pt>
                <c:pt idx="3">
                  <c:v>610.46853568881329</c:v>
                </c:pt>
                <c:pt idx="4">
                  <c:v>537.12816229116959</c:v>
                </c:pt>
                <c:pt idx="5">
                  <c:v>534.10150544882606</c:v>
                </c:pt>
                <c:pt idx="6">
                  <c:v>584.25945128537478</c:v>
                </c:pt>
                <c:pt idx="7">
                  <c:v>615.80353031465859</c:v>
                </c:pt>
                <c:pt idx="8">
                  <c:v>688.45158578168036</c:v>
                </c:pt>
                <c:pt idx="9">
                  <c:v>675.08216246394306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'[1]Best Estimates'!$A$150</c:f>
              <c:strCache>
                <c:ptCount val="1"/>
                <c:pt idx="0">
                  <c:v>AA or Higher Degree</c:v>
                </c:pt>
              </c:strCache>
            </c:strRef>
          </c:tx>
          <c:marker>
            <c:symbol val="none"/>
          </c:marker>
          <c:dLbls>
            <c:numFmt formatCode="#,##0" sourceLinked="0"/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'[1]Best Estimates'!$F$161:$F$170</c:f>
              <c:numCache>
                <c:formatCode>General</c:formatCode>
                <c:ptCount val="10"/>
                <c:pt idx="0">
                  <c:v>2403.14514038877</c:v>
                </c:pt>
                <c:pt idx="1">
                  <c:v>2600.6911814015884</c:v>
                </c:pt>
                <c:pt idx="2">
                  <c:v>2586.837631327603</c:v>
                </c:pt>
                <c:pt idx="3">
                  <c:v>2362.8134635430965</c:v>
                </c:pt>
                <c:pt idx="4">
                  <c:v>2017.4813842482099</c:v>
                </c:pt>
                <c:pt idx="5">
                  <c:v>2240.0671272890704</c:v>
                </c:pt>
                <c:pt idx="6">
                  <c:v>2351.0680492546976</c:v>
                </c:pt>
                <c:pt idx="7">
                  <c:v>2449.9380915835254</c:v>
                </c:pt>
                <c:pt idx="8">
                  <c:v>2739.3126255313205</c:v>
                </c:pt>
                <c:pt idx="9">
                  <c:v>2546.434539871595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1104768"/>
        <c:axId val="51127040"/>
      </c:lineChart>
      <c:catAx>
        <c:axId val="51104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51127040"/>
        <c:crosses val="autoZero"/>
        <c:auto val="1"/>
        <c:lblAlgn val="ctr"/>
        <c:lblOffset val="100"/>
        <c:noMultiLvlLbl val="0"/>
      </c:catAx>
      <c:valAx>
        <c:axId val="51127040"/>
        <c:scaling>
          <c:orientation val="minMax"/>
        </c:scaling>
        <c:delete val="0"/>
        <c:axPos val="l"/>
        <c:majorGridlines/>
        <c:numFmt formatCode="#,##0" sourceLinked="0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511047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6.5219760861967915E-3"/>
          <c:y val="0.86593658792650896"/>
          <c:w val="0.9823925739705559"/>
          <c:h val="0.12399328083989501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>
                <a:latin typeface="Georgia" panose="02040502050405020303" pitchFamily="18" charset="0"/>
              </a:rPr>
              <a:t># Enrolled </a:t>
            </a:r>
            <a:r>
              <a:rPr lang="en-US" dirty="0">
                <a:latin typeface="Georgia" panose="02040502050405020303" pitchFamily="18" charset="0"/>
              </a:rPr>
              <a:t>by Educational </a:t>
            </a:r>
            <a:r>
              <a:rPr lang="en-US" dirty="0" smtClean="0">
                <a:latin typeface="Georgia" panose="02040502050405020303" pitchFamily="18" charset="0"/>
              </a:rPr>
              <a:t>Goal: Fall 2000 -</a:t>
            </a:r>
            <a:r>
              <a:rPr lang="en-US" baseline="0" dirty="0" smtClean="0">
                <a:latin typeface="Georgia" panose="02040502050405020303" pitchFamily="18" charset="0"/>
              </a:rPr>
              <a:t> </a:t>
            </a:r>
            <a:r>
              <a:rPr lang="en-US" baseline="0" dirty="0">
                <a:latin typeface="Georgia" panose="02040502050405020303" pitchFamily="18" charset="0"/>
              </a:rPr>
              <a:t>2009</a:t>
            </a:r>
            <a:endParaRPr lang="en-US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Vocational</c:v>
          </c:tx>
          <c:marker>
            <c:symbol val="none"/>
          </c:marker>
          <c:dLbls>
            <c:dLbl>
              <c:idx val="0"/>
              <c:layout>
                <c:manualLayout>
                  <c:x val="-2.765614397570791E-3"/>
                  <c:y val="2.7662517289073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-1.38312586445367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3828071987854001E-2"/>
                  <c:y val="-3.04287690179806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765614397570791E-3"/>
                  <c:y val="-2.7662517289073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5.531228795141601E-3"/>
                  <c:y val="-3.04287690179806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765614397570791E-3"/>
                  <c:y val="-2.7662517289073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"/>
                  <c:y val="-1.38312586445367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'[15]Best Estimates'!$A$168:$A$177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'[15]Best Estimates'!$F$168:$F$177</c:f>
              <c:numCache>
                <c:formatCode>General</c:formatCode>
                <c:ptCount val="10"/>
                <c:pt idx="0">
                  <c:v>5267.9490662139224</c:v>
                </c:pt>
                <c:pt idx="1">
                  <c:v>5221.4951203643468</c:v>
                </c:pt>
                <c:pt idx="2">
                  <c:v>4898.0865577227196</c:v>
                </c:pt>
                <c:pt idx="3">
                  <c:v>4374.2336103416419</c:v>
                </c:pt>
                <c:pt idx="4">
                  <c:v>3779.1953733394416</c:v>
                </c:pt>
                <c:pt idx="5">
                  <c:v>4350.698276832979</c:v>
                </c:pt>
                <c:pt idx="6">
                  <c:v>3908.6362408857681</c:v>
                </c:pt>
                <c:pt idx="7">
                  <c:v>4194.5297396818933</c:v>
                </c:pt>
                <c:pt idx="8">
                  <c:v>4514.7151925518428</c:v>
                </c:pt>
                <c:pt idx="9">
                  <c:v>4042.814835707235</c:v>
                </c:pt>
              </c:numCache>
            </c:numRef>
          </c:val>
          <c:smooth val="0"/>
        </c:ser>
        <c:ser>
          <c:idx val="1"/>
          <c:order val="1"/>
          <c:tx>
            <c:v>Transfer</c:v>
          </c:tx>
          <c:marker>
            <c:symbol val="none"/>
          </c:marker>
          <c:dLbls>
            <c:dLbl>
              <c:idx val="0"/>
              <c:layout>
                <c:manualLayout>
                  <c:x val="-2.2124915180566408E-2"/>
                  <c:y val="-3.87275242047026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9140359939269709E-3"/>
                  <c:y val="-3.59612724757953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-1.38312586445367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-2.21300138312586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'[15]Best Estimates'!$F$252:$F$261</c:f>
              <c:numCache>
                <c:formatCode>General</c:formatCode>
                <c:ptCount val="10"/>
                <c:pt idx="0">
                  <c:v>5575.0492359932086</c:v>
                </c:pt>
                <c:pt idx="1">
                  <c:v>6604.7435480373006</c:v>
                </c:pt>
                <c:pt idx="2">
                  <c:v>7780.4259356879311</c:v>
                </c:pt>
                <c:pt idx="3">
                  <c:v>7855.7867036011075</c:v>
                </c:pt>
                <c:pt idx="4">
                  <c:v>7498.8758589097579</c:v>
                </c:pt>
                <c:pt idx="5">
                  <c:v>7471.2059353530803</c:v>
                </c:pt>
                <c:pt idx="6">
                  <c:v>8359.470483391844</c:v>
                </c:pt>
                <c:pt idx="7">
                  <c:v>9033.1938832915675</c:v>
                </c:pt>
                <c:pt idx="8">
                  <c:v>10283.170545916211</c:v>
                </c:pt>
                <c:pt idx="9">
                  <c:v>10786.022657829171</c:v>
                </c:pt>
              </c:numCache>
            </c:numRef>
          </c:val>
          <c:smooth val="0"/>
        </c:ser>
        <c:ser>
          <c:idx val="2"/>
          <c:order val="2"/>
          <c:tx>
            <c:v>General Education</c:v>
          </c:tx>
          <c:marker>
            <c:symbol val="none"/>
          </c:marker>
          <c:dLbls>
            <c:dLbl>
              <c:idx val="0"/>
              <c:layout>
                <c:manualLayout>
                  <c:x val="-5.531228795141601E-3"/>
                  <c:y val="1.38312586445367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2.4896265560166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2.21300138312586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2.7662517289073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1.38312586445368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1.38312586445368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1.65975103734440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1.93637621023513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"/>
                  <c:y val="2.76625172890735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'[15]Best Estimates'!$F$329:$F$338</c:f>
              <c:numCache>
                <c:formatCode>General</c:formatCode>
                <c:ptCount val="10"/>
                <c:pt idx="0">
                  <c:v>2002.0568760611211</c:v>
                </c:pt>
                <c:pt idx="1">
                  <c:v>2076.3327911515944</c:v>
                </c:pt>
                <c:pt idx="2">
                  <c:v>1987.888877174486</c:v>
                </c:pt>
                <c:pt idx="3">
                  <c:v>1781.3979686057251</c:v>
                </c:pt>
                <c:pt idx="4">
                  <c:v>1567.545350435181</c:v>
                </c:pt>
                <c:pt idx="5">
                  <c:v>1703.2647257574049</c:v>
                </c:pt>
                <c:pt idx="6">
                  <c:v>1888.1719686740478</c:v>
                </c:pt>
                <c:pt idx="7">
                  <c:v>2031.4222881399269</c:v>
                </c:pt>
                <c:pt idx="8">
                  <c:v>2193.7847369163501</c:v>
                </c:pt>
                <c:pt idx="9">
                  <c:v>2128.1791942838345</c:v>
                </c:pt>
              </c:numCache>
            </c:numRef>
          </c:val>
          <c:smooth val="0"/>
        </c:ser>
        <c:ser>
          <c:idx val="3"/>
          <c:order val="3"/>
          <c:tx>
            <c:v>Transitional </c:v>
          </c:tx>
          <c:marker>
            <c:symbol val="none"/>
          </c:marker>
          <c:dLbls>
            <c:dLbl>
              <c:idx val="0"/>
              <c:layout>
                <c:manualLayout>
                  <c:x val="-2.765614397570791E-3"/>
                  <c:y val="2.4896265560166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2.7662517289073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38312586445367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2.21300138312586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2.21300138312586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1.93637621023513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1.6597510373443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1.93637621023513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"/>
                  <c:y val="2.4896265560166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6.9140359939268798E-3"/>
                  <c:y val="1.65975103734440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'[15]Best Estimates'!$F$392:$F$401</c:f>
              <c:numCache>
                <c:formatCode>General</c:formatCode>
                <c:ptCount val="10"/>
                <c:pt idx="0">
                  <c:v>719.51994906621405</c:v>
                </c:pt>
                <c:pt idx="1">
                  <c:v>843.96649316851006</c:v>
                </c:pt>
                <c:pt idx="2">
                  <c:v>848.68328940432252</c:v>
                </c:pt>
                <c:pt idx="3">
                  <c:v>825.30840258541059</c:v>
                </c:pt>
                <c:pt idx="4">
                  <c:v>724.73774622079736</c:v>
                </c:pt>
                <c:pt idx="5">
                  <c:v>816.49819799526949</c:v>
                </c:pt>
                <c:pt idx="6">
                  <c:v>951.10148528220338</c:v>
                </c:pt>
                <c:pt idx="7">
                  <c:v>1132.084079169437</c:v>
                </c:pt>
                <c:pt idx="8">
                  <c:v>1319.3973762166738</c:v>
                </c:pt>
                <c:pt idx="9">
                  <c:v>1333.0922765947439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'[15]Best Estimates'!$A$444</c:f>
              <c:strCache>
                <c:ptCount val="1"/>
                <c:pt idx="0">
                  <c:v>Unknown/Undecided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0"/>
                  <c:y val="1.1065006915629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1.65975103734440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3637621023513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2.7662517289073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1.93637621023513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1.38312586445367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1.1065006915629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2.7662517289073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4.1484215963561808E-3"/>
                  <c:y val="3.04287690179806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9359300782995404E-2"/>
                  <c:y val="3.04287690179806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'[15]Best Estimates'!$F$462:$F$471</c:f>
              <c:numCache>
                <c:formatCode>General</c:formatCode>
                <c:ptCount val="10"/>
                <c:pt idx="0">
                  <c:v>2805.0662868069489</c:v>
                </c:pt>
                <c:pt idx="1">
                  <c:v>3319.6745472782486</c:v>
                </c:pt>
                <c:pt idx="2">
                  <c:v>3503.0670453882367</c:v>
                </c:pt>
                <c:pt idx="3">
                  <c:v>3551.6872473050967</c:v>
                </c:pt>
                <c:pt idx="4">
                  <c:v>3315.6211144781805</c:v>
                </c:pt>
                <c:pt idx="5">
                  <c:v>3375.6763260508801</c:v>
                </c:pt>
                <c:pt idx="6">
                  <c:v>3568.1111016158811</c:v>
                </c:pt>
                <c:pt idx="7">
                  <c:v>3909.9151361435611</c:v>
                </c:pt>
                <c:pt idx="8">
                  <c:v>4009.1915563735311</c:v>
                </c:pt>
                <c:pt idx="9">
                  <c:v>3934.6784988563159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213824"/>
        <c:axId val="51215360"/>
      </c:lineChart>
      <c:catAx>
        <c:axId val="51213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51215360"/>
        <c:crosses val="autoZero"/>
        <c:auto val="1"/>
        <c:lblAlgn val="ctr"/>
        <c:lblOffset val="100"/>
        <c:noMultiLvlLbl val="0"/>
      </c:catAx>
      <c:valAx>
        <c:axId val="51215360"/>
        <c:scaling>
          <c:orientation val="minMax"/>
        </c:scaling>
        <c:delete val="0"/>
        <c:axPos val="l"/>
        <c:majorGridlines/>
        <c:numFmt formatCode="#,##0" sourceLinked="0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5121382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>
                <a:latin typeface="Georgia" panose="02040502050405020303" pitchFamily="18" charset="0"/>
              </a:rPr>
              <a:t># of Transfer Students to a UC or CSU: 2000 - </a:t>
            </a:r>
            <a:r>
              <a:rPr lang="en-US" baseline="0" dirty="0" smtClean="0">
                <a:latin typeface="Georgia" panose="02040502050405020303" pitchFamily="18" charset="0"/>
              </a:rPr>
              <a:t>2009</a:t>
            </a:r>
            <a:endParaRPr lang="en-US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5.9478176489657704E-2"/>
          <c:y val="0.15305747707720005"/>
          <c:w val="0.92885509519841514"/>
          <c:h val="0.7402133184856990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'[16]Full Year'!$A$4</c:f>
              <c:strCache>
                <c:ptCount val="1"/>
                <c:pt idx="0">
                  <c:v>California State University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'[16]Full Year'!$A$48:$A$56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'[16]Full Year'!$F$24:$F$32</c:f>
              <c:numCache>
                <c:formatCode>General</c:formatCode>
                <c:ptCount val="9"/>
                <c:pt idx="0">
                  <c:v>729</c:v>
                </c:pt>
                <c:pt idx="1">
                  <c:v>657</c:v>
                </c:pt>
                <c:pt idx="2">
                  <c:v>641</c:v>
                </c:pt>
                <c:pt idx="3">
                  <c:v>770</c:v>
                </c:pt>
                <c:pt idx="4">
                  <c:v>768</c:v>
                </c:pt>
                <c:pt idx="5">
                  <c:v>765</c:v>
                </c:pt>
                <c:pt idx="6">
                  <c:v>934</c:v>
                </c:pt>
                <c:pt idx="7">
                  <c:v>934</c:v>
                </c:pt>
                <c:pt idx="8">
                  <c:v>857</c:v>
                </c:pt>
              </c:numCache>
            </c:numRef>
          </c:val>
        </c:ser>
        <c:ser>
          <c:idx val="1"/>
          <c:order val="1"/>
          <c:tx>
            <c:v>University of California</c:v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'[16]Full Year'!$A$48:$A$56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'[16]Full Year'!$F$48:$F$56</c:f>
              <c:numCache>
                <c:formatCode>General</c:formatCode>
                <c:ptCount val="9"/>
                <c:pt idx="0">
                  <c:v>182</c:v>
                </c:pt>
                <c:pt idx="1">
                  <c:v>186</c:v>
                </c:pt>
                <c:pt idx="2">
                  <c:v>248</c:v>
                </c:pt>
                <c:pt idx="3">
                  <c:v>221</c:v>
                </c:pt>
                <c:pt idx="4">
                  <c:v>246</c:v>
                </c:pt>
                <c:pt idx="5">
                  <c:v>249</c:v>
                </c:pt>
                <c:pt idx="6">
                  <c:v>316</c:v>
                </c:pt>
                <c:pt idx="7">
                  <c:v>299</c:v>
                </c:pt>
                <c:pt idx="8">
                  <c:v>290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79945728"/>
        <c:axId val="79947264"/>
      </c:barChart>
      <c:catAx>
        <c:axId val="7994572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9947264"/>
        <c:crosses val="autoZero"/>
        <c:auto val="1"/>
        <c:lblAlgn val="ctr"/>
        <c:lblOffset val="100"/>
        <c:noMultiLvlLbl val="0"/>
      </c:catAx>
      <c:valAx>
        <c:axId val="79947264"/>
        <c:scaling>
          <c:orientation val="minMax"/>
        </c:scaling>
        <c:delete val="0"/>
        <c:axPos val="l"/>
        <c:majorGridlines/>
        <c:numFmt formatCode="#,##0" sourceLinked="0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99457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6976462231211923"/>
          <c:y val="0.94946853337324555"/>
          <c:w val="0.38607466183948119"/>
          <c:h val="5.0531365523552418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b="1">
                <a:latin typeface="Georgia" panose="02040502050405020303" pitchFamily="18" charset="0"/>
              </a:rPr>
              <a:t>Transfer Velocity Cohort Report (6 Years)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1995-1996</c:v>
                </c:pt>
              </c:strCache>
            </c:strRef>
          </c:tx>
          <c:invertIfNegative val="0"/>
          <c:val>
            <c:numRef>
              <c:f>Sheet1!$A$2:$A$7</c:f>
              <c:numCache>
                <c:formatCode>0%</c:formatCode>
                <c:ptCount val="6"/>
                <c:pt idx="0">
                  <c:v>0.01</c:v>
                </c:pt>
                <c:pt idx="1">
                  <c:v>0.06</c:v>
                </c:pt>
                <c:pt idx="2">
                  <c:v>0.16</c:v>
                </c:pt>
                <c:pt idx="3">
                  <c:v>0.28999999999999998</c:v>
                </c:pt>
                <c:pt idx="4">
                  <c:v>0.38</c:v>
                </c:pt>
                <c:pt idx="5">
                  <c:v>0.45</c:v>
                </c:pt>
              </c:numCache>
            </c:numRef>
          </c:val>
        </c:ser>
        <c:ser>
          <c:idx val="1"/>
          <c:order val="1"/>
          <c:tx>
            <c:strRef>
              <c:f>Sheet1!$B$1</c:f>
              <c:strCache>
                <c:ptCount val="1"/>
                <c:pt idx="0">
                  <c:v>2003-2004</c:v>
                </c:pt>
              </c:strCache>
            </c:strRef>
          </c:tx>
          <c:invertIfNegative val="0"/>
          <c:val>
            <c:numRef>
              <c:f>Sheet1!$B$2:$B$7</c:f>
              <c:numCache>
                <c:formatCode>0%</c:formatCode>
                <c:ptCount val="6"/>
                <c:pt idx="0">
                  <c:v>0.01</c:v>
                </c:pt>
                <c:pt idx="1">
                  <c:v>0.04</c:v>
                </c:pt>
                <c:pt idx="2">
                  <c:v>0.15</c:v>
                </c:pt>
                <c:pt idx="3">
                  <c:v>0.27</c:v>
                </c:pt>
                <c:pt idx="4">
                  <c:v>0.38</c:v>
                </c:pt>
                <c:pt idx="5">
                  <c:v>0.45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1050624"/>
        <c:axId val="81068800"/>
      </c:barChart>
      <c:catAx>
        <c:axId val="810506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1068800"/>
        <c:crosses val="autoZero"/>
        <c:auto val="1"/>
        <c:lblAlgn val="ctr"/>
        <c:lblOffset val="100"/>
        <c:noMultiLvlLbl val="0"/>
      </c:catAx>
      <c:valAx>
        <c:axId val="8106880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105062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>
          <a:latin typeface="Corbel" panose="020B0503020204020204" pitchFamily="34" charset="0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700" dirty="0" smtClean="0">
                <a:latin typeface="Georgia" panose="02040502050405020303" pitchFamily="18" charset="0"/>
              </a:rPr>
              <a:t>% of Transfer </a:t>
            </a:r>
            <a:r>
              <a:rPr lang="en-US" sz="1700" dirty="0">
                <a:latin typeface="Georgia" panose="02040502050405020303" pitchFamily="18" charset="0"/>
              </a:rPr>
              <a:t>Students</a:t>
            </a:r>
            <a:r>
              <a:rPr lang="en-US" sz="1700" baseline="0" dirty="0">
                <a:latin typeface="Georgia" panose="02040502050405020303" pitchFamily="18" charset="0"/>
              </a:rPr>
              <a:t> to CSU by </a:t>
            </a:r>
            <a:r>
              <a:rPr lang="en-US" sz="1700" baseline="0" dirty="0" smtClean="0">
                <a:latin typeface="Georgia" panose="02040502050405020303" pitchFamily="18" charset="0"/>
              </a:rPr>
              <a:t>Ethnicity: 2000 - 2009</a:t>
            </a:r>
            <a:endParaRPr lang="en-US" sz="1700" baseline="0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5.8953238288123606E-2"/>
          <c:y val="0.14680678081124704"/>
          <c:w val="0.92524297150233292"/>
          <c:h val="0.7452441974778791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Transfers!$W$126</c:f>
              <c:strCache>
                <c:ptCount val="1"/>
                <c:pt idx="0">
                  <c:v>Asian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Transfers!$V$127:$V$135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Transfers!$W$127:$W$135</c:f>
              <c:numCache>
                <c:formatCode>General</c:formatCode>
                <c:ptCount val="9"/>
                <c:pt idx="0">
                  <c:v>20.100000000000001</c:v>
                </c:pt>
                <c:pt idx="1">
                  <c:v>22.3</c:v>
                </c:pt>
                <c:pt idx="2">
                  <c:v>23.9</c:v>
                </c:pt>
                <c:pt idx="3">
                  <c:v>16</c:v>
                </c:pt>
                <c:pt idx="4">
                  <c:v>18.899999999999999</c:v>
                </c:pt>
                <c:pt idx="5">
                  <c:v>18.3</c:v>
                </c:pt>
                <c:pt idx="6">
                  <c:v>21.5</c:v>
                </c:pt>
                <c:pt idx="7">
                  <c:v>21.9</c:v>
                </c:pt>
                <c:pt idx="8">
                  <c:v>20.2</c:v>
                </c:pt>
              </c:numCache>
            </c:numRef>
          </c:val>
        </c:ser>
        <c:ser>
          <c:idx val="1"/>
          <c:order val="1"/>
          <c:tx>
            <c:strRef>
              <c:f>Transfers!$X$126</c:f>
              <c:strCache>
                <c:ptCount val="1"/>
                <c:pt idx="0">
                  <c:v>Black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Transfers!$V$127:$V$135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Transfers!$X$127:$X$135</c:f>
              <c:numCache>
                <c:formatCode>General</c:formatCode>
                <c:ptCount val="9"/>
                <c:pt idx="0">
                  <c:v>4.9000000000000004</c:v>
                </c:pt>
                <c:pt idx="1">
                  <c:v>4.8</c:v>
                </c:pt>
                <c:pt idx="2">
                  <c:v>5.9</c:v>
                </c:pt>
                <c:pt idx="3">
                  <c:v>4.3</c:v>
                </c:pt>
                <c:pt idx="4">
                  <c:v>5.0999999999999996</c:v>
                </c:pt>
                <c:pt idx="5">
                  <c:v>5.3</c:v>
                </c:pt>
                <c:pt idx="6">
                  <c:v>4.4000000000000004</c:v>
                </c:pt>
                <c:pt idx="7">
                  <c:v>5.5</c:v>
                </c:pt>
                <c:pt idx="8">
                  <c:v>4.8</c:v>
                </c:pt>
              </c:numCache>
            </c:numRef>
          </c:val>
        </c:ser>
        <c:ser>
          <c:idx val="2"/>
          <c:order val="2"/>
          <c:tx>
            <c:strRef>
              <c:f>Transfers!$Y$126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Transfers!$V$127:$V$135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Transfers!$Y$127:$Y$135</c:f>
              <c:numCache>
                <c:formatCode>General</c:formatCode>
                <c:ptCount val="9"/>
                <c:pt idx="0">
                  <c:v>21.9</c:v>
                </c:pt>
                <c:pt idx="1">
                  <c:v>23.2</c:v>
                </c:pt>
                <c:pt idx="2">
                  <c:v>21.4</c:v>
                </c:pt>
                <c:pt idx="3">
                  <c:v>21.8</c:v>
                </c:pt>
                <c:pt idx="4">
                  <c:v>26.4</c:v>
                </c:pt>
                <c:pt idx="5">
                  <c:v>26.6</c:v>
                </c:pt>
                <c:pt idx="6">
                  <c:v>22.6</c:v>
                </c:pt>
                <c:pt idx="7">
                  <c:v>28.1</c:v>
                </c:pt>
                <c:pt idx="8">
                  <c:v>30.9</c:v>
                </c:pt>
              </c:numCache>
            </c:numRef>
          </c:val>
        </c:ser>
        <c:ser>
          <c:idx val="3"/>
          <c:order val="3"/>
          <c:tx>
            <c:strRef>
              <c:f>Transfers!$Z$126</c:f>
              <c:strCache>
                <c:ptCount val="1"/>
                <c:pt idx="0">
                  <c:v>Native American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Transfers!$V$127:$V$135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Transfers!$Z$127:$Z$135</c:f>
              <c:numCache>
                <c:formatCode>General</c:formatCode>
                <c:ptCount val="9"/>
                <c:pt idx="0">
                  <c:v>1.2</c:v>
                </c:pt>
                <c:pt idx="1">
                  <c:v>0.9</c:v>
                </c:pt>
                <c:pt idx="2">
                  <c:v>1.3</c:v>
                </c:pt>
                <c:pt idx="3">
                  <c:v>0.70000000000000007</c:v>
                </c:pt>
                <c:pt idx="4">
                  <c:v>0.4</c:v>
                </c:pt>
                <c:pt idx="5">
                  <c:v>0.2</c:v>
                </c:pt>
                <c:pt idx="6">
                  <c:v>0.60000000000000009</c:v>
                </c:pt>
                <c:pt idx="7">
                  <c:v>0.4</c:v>
                </c:pt>
                <c:pt idx="8">
                  <c:v>0</c:v>
                </c:pt>
              </c:numCache>
            </c:numRef>
          </c:val>
        </c:ser>
        <c:ser>
          <c:idx val="4"/>
          <c:order val="4"/>
          <c:tx>
            <c:strRef>
              <c:f>Transfers!$AA$126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Transfers!$V$127:$V$135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Transfers!$AA$127:$AA$135</c:f>
              <c:numCache>
                <c:formatCode>General</c:formatCode>
                <c:ptCount val="9"/>
                <c:pt idx="0">
                  <c:v>51.9</c:v>
                </c:pt>
                <c:pt idx="1">
                  <c:v>48.8</c:v>
                </c:pt>
                <c:pt idx="2">
                  <c:v>47.6</c:v>
                </c:pt>
                <c:pt idx="3">
                  <c:v>57.1</c:v>
                </c:pt>
                <c:pt idx="4">
                  <c:v>49.3</c:v>
                </c:pt>
                <c:pt idx="5">
                  <c:v>49.7</c:v>
                </c:pt>
                <c:pt idx="6">
                  <c:v>51</c:v>
                </c:pt>
                <c:pt idx="7">
                  <c:v>44.2</c:v>
                </c:pt>
                <c:pt idx="8">
                  <c:v>44.1</c:v>
                </c:pt>
              </c:numCache>
            </c:numRef>
          </c:val>
        </c:ser>
        <c:ser>
          <c:idx val="5"/>
          <c:order val="5"/>
          <c:tx>
            <c:strRef>
              <c:f>Transfers!$AB$126</c:f>
              <c:strCache>
                <c:ptCount val="1"/>
                <c:pt idx="0">
                  <c:v>Unknown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Transfers!$V$127:$V$135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Transfers!$AB$127:$AB$135</c:f>
              <c:numCache>
                <c:formatCode>General</c:formatCode>
                <c:ptCount val="9"/>
                <c:pt idx="0">
                  <c:v>21.5</c:v>
                </c:pt>
                <c:pt idx="1">
                  <c:v>29.8</c:v>
                </c:pt>
                <c:pt idx="2">
                  <c:v>26.2</c:v>
                </c:pt>
                <c:pt idx="3">
                  <c:v>30.4</c:v>
                </c:pt>
                <c:pt idx="4">
                  <c:v>28.4</c:v>
                </c:pt>
                <c:pt idx="5">
                  <c:v>20.3</c:v>
                </c:pt>
                <c:pt idx="6">
                  <c:v>54.2</c:v>
                </c:pt>
                <c:pt idx="7">
                  <c:v>22.2</c:v>
                </c:pt>
                <c:pt idx="8">
                  <c:v>20.3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79698176"/>
        <c:axId val="79708160"/>
      </c:barChart>
      <c:catAx>
        <c:axId val="7969817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9708160"/>
        <c:crosses val="autoZero"/>
        <c:auto val="1"/>
        <c:lblAlgn val="ctr"/>
        <c:lblOffset val="100"/>
        <c:noMultiLvlLbl val="0"/>
      </c:catAx>
      <c:valAx>
        <c:axId val="79708160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96981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8418490853715008E-2"/>
          <c:y val="0.93527010405043698"/>
          <c:w val="0.91180373446540408"/>
          <c:h val="6.2659973820461484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>
                <a:latin typeface="Georgia" panose="02040502050405020303" pitchFamily="18" charset="0"/>
              </a:rPr>
              <a:t>% of Transfer </a:t>
            </a:r>
            <a:r>
              <a:rPr lang="en-US" dirty="0">
                <a:latin typeface="Georgia" panose="02040502050405020303" pitchFamily="18" charset="0"/>
              </a:rPr>
              <a:t>Students to UC by </a:t>
            </a:r>
            <a:r>
              <a:rPr lang="en-US" dirty="0" smtClean="0">
                <a:latin typeface="Georgia" panose="02040502050405020303" pitchFamily="18" charset="0"/>
              </a:rPr>
              <a:t>Ethnicity: 2000 - 2009</a:t>
            </a:r>
            <a:endParaRPr lang="en-US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5.9040711513219504E-2"/>
          <c:y val="0.139671605896666"/>
          <c:w val="0.92790158423955704"/>
          <c:h val="0.7383490669834952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Transfers!$V$93</c:f>
              <c:strCache>
                <c:ptCount val="1"/>
                <c:pt idx="0">
                  <c:v>Asian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Transfers!$U$94:$U$102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Transfers!$V$94:$V$102</c:f>
              <c:numCache>
                <c:formatCode>General</c:formatCode>
                <c:ptCount val="9"/>
                <c:pt idx="0">
                  <c:v>18.600000000000001</c:v>
                </c:pt>
                <c:pt idx="1">
                  <c:v>25.6</c:v>
                </c:pt>
                <c:pt idx="2">
                  <c:v>22.5</c:v>
                </c:pt>
                <c:pt idx="3">
                  <c:v>22.1</c:v>
                </c:pt>
                <c:pt idx="4">
                  <c:v>30.2</c:v>
                </c:pt>
                <c:pt idx="5">
                  <c:v>23.3</c:v>
                </c:pt>
                <c:pt idx="6">
                  <c:v>22.3</c:v>
                </c:pt>
                <c:pt idx="7">
                  <c:v>23</c:v>
                </c:pt>
                <c:pt idx="8">
                  <c:v>25.5</c:v>
                </c:pt>
              </c:numCache>
            </c:numRef>
          </c:val>
        </c:ser>
        <c:ser>
          <c:idx val="1"/>
          <c:order val="1"/>
          <c:tx>
            <c:strRef>
              <c:f>Transfers!$W$93</c:f>
              <c:strCache>
                <c:ptCount val="1"/>
                <c:pt idx="0">
                  <c:v>Black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Transfers!$U$94:$U$102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Transfers!$W$94:$W$102</c:f>
              <c:numCache>
                <c:formatCode>General</c:formatCode>
                <c:ptCount val="9"/>
                <c:pt idx="0">
                  <c:v>2.2999999999999998</c:v>
                </c:pt>
                <c:pt idx="1">
                  <c:v>1.1000000000000001</c:v>
                </c:pt>
                <c:pt idx="2">
                  <c:v>0</c:v>
                </c:pt>
                <c:pt idx="3">
                  <c:v>1.5</c:v>
                </c:pt>
                <c:pt idx="4">
                  <c:v>0.9</c:v>
                </c:pt>
                <c:pt idx="5">
                  <c:v>1.8</c:v>
                </c:pt>
                <c:pt idx="6">
                  <c:v>2.2999999999999998</c:v>
                </c:pt>
                <c:pt idx="7">
                  <c:v>2.2000000000000002</c:v>
                </c:pt>
                <c:pt idx="8">
                  <c:v>4.3</c:v>
                </c:pt>
              </c:numCache>
            </c:numRef>
          </c:val>
        </c:ser>
        <c:ser>
          <c:idx val="2"/>
          <c:order val="2"/>
          <c:tx>
            <c:strRef>
              <c:f>Transfers!$X$93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Transfers!$U$94:$U$102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Transfers!$X$94:$X$102</c:f>
              <c:numCache>
                <c:formatCode>General</c:formatCode>
                <c:ptCount val="9"/>
                <c:pt idx="0">
                  <c:v>11.6</c:v>
                </c:pt>
                <c:pt idx="1">
                  <c:v>12.5</c:v>
                </c:pt>
                <c:pt idx="2">
                  <c:v>13.3</c:v>
                </c:pt>
                <c:pt idx="3">
                  <c:v>11.6</c:v>
                </c:pt>
                <c:pt idx="4">
                  <c:v>13.7</c:v>
                </c:pt>
                <c:pt idx="5">
                  <c:v>9.4</c:v>
                </c:pt>
                <c:pt idx="6">
                  <c:v>12.3</c:v>
                </c:pt>
                <c:pt idx="7">
                  <c:v>12.2</c:v>
                </c:pt>
                <c:pt idx="8">
                  <c:v>13.3</c:v>
                </c:pt>
              </c:numCache>
            </c:numRef>
          </c:val>
        </c:ser>
        <c:ser>
          <c:idx val="3"/>
          <c:order val="3"/>
          <c:tx>
            <c:strRef>
              <c:f>Transfers!$Y$93</c:f>
              <c:strCache>
                <c:ptCount val="1"/>
                <c:pt idx="0">
                  <c:v>Native American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Transfers!$U$94:$U$102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Transfers!$Y$94:$Y$102</c:f>
              <c:numCache>
                <c:formatCode>General</c:formatCode>
                <c:ptCount val="9"/>
                <c:pt idx="0">
                  <c:v>8.1</c:v>
                </c:pt>
                <c:pt idx="1">
                  <c:v>5.7</c:v>
                </c:pt>
                <c:pt idx="2">
                  <c:v>0.9</c:v>
                </c:pt>
                <c:pt idx="3">
                  <c:v>0.5</c:v>
                </c:pt>
                <c:pt idx="4">
                  <c:v>0.9</c:v>
                </c:pt>
                <c:pt idx="5">
                  <c:v>0.9</c:v>
                </c:pt>
                <c:pt idx="6">
                  <c:v>4.7</c:v>
                </c:pt>
                <c:pt idx="7">
                  <c:v>0</c:v>
                </c:pt>
                <c:pt idx="8">
                  <c:v>5.4</c:v>
                </c:pt>
              </c:numCache>
            </c:numRef>
          </c:val>
        </c:ser>
        <c:ser>
          <c:idx val="4"/>
          <c:order val="4"/>
          <c:tx>
            <c:strRef>
              <c:f>Transfers!$Z$93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Transfers!$U$94:$U$102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Transfers!$Z$94:$Z$102</c:f>
              <c:numCache>
                <c:formatCode>General</c:formatCode>
                <c:ptCount val="9"/>
                <c:pt idx="0">
                  <c:v>59.3</c:v>
                </c:pt>
                <c:pt idx="1">
                  <c:v>55.1</c:v>
                </c:pt>
                <c:pt idx="2">
                  <c:v>63.3</c:v>
                </c:pt>
                <c:pt idx="3">
                  <c:v>64.3</c:v>
                </c:pt>
                <c:pt idx="4">
                  <c:v>54.2</c:v>
                </c:pt>
                <c:pt idx="5">
                  <c:v>64.599999999999994</c:v>
                </c:pt>
                <c:pt idx="6">
                  <c:v>58.5</c:v>
                </c:pt>
                <c:pt idx="7">
                  <c:v>62.6</c:v>
                </c:pt>
                <c:pt idx="8">
                  <c:v>51.4</c:v>
                </c:pt>
              </c:numCache>
            </c:numRef>
          </c:val>
        </c:ser>
        <c:ser>
          <c:idx val="5"/>
          <c:order val="5"/>
          <c:tx>
            <c:strRef>
              <c:f>Transfers!$AA$93</c:f>
              <c:strCache>
                <c:ptCount val="1"/>
                <c:pt idx="0">
                  <c:v>Unknown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Transfers!$U$94:$U$102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Transfers!$AA$94:$AA$102</c:f>
              <c:numCache>
                <c:formatCode>General</c:formatCode>
                <c:ptCount val="9"/>
                <c:pt idx="0">
                  <c:v>5.5</c:v>
                </c:pt>
                <c:pt idx="1">
                  <c:v>5.4</c:v>
                </c:pt>
                <c:pt idx="2">
                  <c:v>12.1</c:v>
                </c:pt>
                <c:pt idx="3">
                  <c:v>10</c:v>
                </c:pt>
                <c:pt idx="4">
                  <c:v>13.8</c:v>
                </c:pt>
                <c:pt idx="5">
                  <c:v>10.4</c:v>
                </c:pt>
                <c:pt idx="6">
                  <c:v>4.7</c:v>
                </c:pt>
                <c:pt idx="7">
                  <c:v>9.7000000000000011</c:v>
                </c:pt>
                <c:pt idx="8">
                  <c:v>4.0999999999999996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79779328"/>
        <c:axId val="79780864"/>
      </c:barChart>
      <c:catAx>
        <c:axId val="7977932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9780864"/>
        <c:crosses val="autoZero"/>
        <c:auto val="1"/>
        <c:lblAlgn val="ctr"/>
        <c:lblOffset val="100"/>
        <c:noMultiLvlLbl val="0"/>
      </c:catAx>
      <c:valAx>
        <c:axId val="79780864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97793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6.7456609343103408E-2"/>
          <c:y val="0.92975904728880321"/>
          <c:w val="0.83837919385590598"/>
          <c:h val="6.0338066169604104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>
                <a:latin typeface="Georgia" panose="02040502050405020303" pitchFamily="18" charset="0"/>
              </a:rPr>
              <a:t># of Full-Time </a:t>
            </a:r>
            <a:r>
              <a:rPr lang="en-US" dirty="0">
                <a:latin typeface="Georgia" panose="02040502050405020303" pitchFamily="18" charset="0"/>
              </a:rPr>
              <a:t>Students</a:t>
            </a:r>
            <a:r>
              <a:rPr lang="en-US" baseline="0" dirty="0">
                <a:latin typeface="Georgia" panose="02040502050405020303" pitchFamily="18" charset="0"/>
              </a:rPr>
              <a:t> Receiving Financial </a:t>
            </a:r>
            <a:r>
              <a:rPr lang="en-US" baseline="0" dirty="0" smtClean="0">
                <a:latin typeface="Georgia" panose="02040502050405020303" pitchFamily="18" charset="0"/>
              </a:rPr>
              <a:t>Aid</a:t>
            </a:r>
          </a:p>
          <a:p>
            <a:pPr>
              <a:defRPr/>
            </a:pPr>
            <a:r>
              <a:rPr lang="en-US" baseline="0" dirty="0" smtClean="0">
                <a:latin typeface="Georgia" panose="02040502050405020303" pitchFamily="18" charset="0"/>
              </a:rPr>
              <a:t>2007-2008 </a:t>
            </a:r>
            <a:r>
              <a:rPr lang="en-US" baseline="0" dirty="0">
                <a:latin typeface="Georgia" panose="02040502050405020303" pitchFamily="18" charset="0"/>
              </a:rPr>
              <a:t>Academic Year</a:t>
            </a:r>
            <a:endParaRPr lang="en-US" dirty="0">
              <a:latin typeface="Georgia" panose="02040502050405020303" pitchFamily="18" charset="0"/>
            </a:endParaRPr>
          </a:p>
        </c:rich>
      </c:tx>
      <c:layout>
        <c:manualLayout>
          <c:xMode val="edge"/>
          <c:yMode val="edge"/>
          <c:x val="0.15232479701719528"/>
          <c:y val="9.0909090909090905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6.0464699637264502E-2"/>
          <c:y val="0.16248628012407504"/>
          <c:w val="0.92049809785012904"/>
          <c:h val="0.75938654259126692"/>
        </c:manualLayout>
      </c:layout>
      <c:barChart>
        <c:barDir val="col"/>
        <c:grouping val="clustered"/>
        <c:varyColors val="0"/>
        <c:ser>
          <c:idx val="0"/>
          <c:order val="0"/>
          <c:tx>
            <c:v>Total Unduplicated Full-Time Students</c:v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Lit>
              <c:formatCode>General</c:formatCode>
              <c:ptCount val="1"/>
              <c:pt idx="0">
                <c:v>6656</c:v>
              </c:pt>
            </c:numLit>
          </c:val>
        </c:ser>
        <c:ser>
          <c:idx val="1"/>
          <c:order val="1"/>
          <c:tx>
            <c:v>Receiving Financial Aid</c:v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Lit>
              <c:formatCode>General</c:formatCode>
              <c:ptCount val="1"/>
              <c:pt idx="0">
                <c:v>2911</c:v>
              </c:pt>
            </c:numLit>
          </c:val>
        </c:ser>
        <c:ser>
          <c:idx val="2"/>
          <c:order val="2"/>
          <c:tx>
            <c:v>BOGW Only</c:v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Lit>
              <c:formatCode>General</c:formatCode>
              <c:ptCount val="1"/>
              <c:pt idx="0">
                <c:v>1039</c:v>
              </c:pt>
            </c:numLit>
          </c:val>
        </c:ser>
        <c:ser>
          <c:idx val="3"/>
          <c:order val="3"/>
          <c:tx>
            <c:v>BOGW + Pell</c:v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Lit>
              <c:formatCode>General</c:formatCode>
              <c:ptCount val="1"/>
              <c:pt idx="0">
                <c:v>1808</c:v>
              </c:pt>
            </c:numLit>
          </c:val>
        </c:ser>
        <c:ser>
          <c:idx val="4"/>
          <c:order val="4"/>
          <c:tx>
            <c:v>BOGW + Other</c:v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Lit>
              <c:formatCode>General</c:formatCode>
              <c:ptCount val="1"/>
              <c:pt idx="0">
                <c:v>64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838592"/>
        <c:axId val="79848576"/>
      </c:barChart>
      <c:catAx>
        <c:axId val="79838592"/>
        <c:scaling>
          <c:orientation val="minMax"/>
        </c:scaling>
        <c:delete val="0"/>
        <c:axPos val="b"/>
        <c:majorTickMark val="none"/>
        <c:minorTickMark val="none"/>
        <c:tickLblPos val="none"/>
        <c:crossAx val="79848576"/>
        <c:crosses val="autoZero"/>
        <c:auto val="1"/>
        <c:lblAlgn val="ctr"/>
        <c:lblOffset val="100"/>
        <c:noMultiLvlLbl val="0"/>
      </c:catAx>
      <c:valAx>
        <c:axId val="79848576"/>
        <c:scaling>
          <c:orientation val="minMax"/>
        </c:scaling>
        <c:delete val="0"/>
        <c:axPos val="l"/>
        <c:majorGridlines/>
        <c:numFmt formatCode="#,##0" sourceLinked="0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98385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9.6170922559913625E-3"/>
          <c:y val="0.92214826239503611"/>
          <c:w val="0.96236735594966516"/>
          <c:h val="7.7851737604964291E-2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34" charset="-127"/>
                <a:ea typeface="굴림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34" charset="-127"/>
                <a:ea typeface="굴림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34" charset="-127"/>
                <a:ea typeface="굴림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E611B14-4E6D-5C47-A9BB-F2EAEE41164C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950724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27F511-249F-6D4D-9BEE-389B9C770C13}" type="slidenum">
              <a:rPr lang="en-US" altLang="ko-KR"/>
              <a:pPr/>
              <a:t>1</a:t>
            </a:fld>
            <a:endParaRPr lang="en-US" altLang="ko-KR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440855-8D08-AC43-9B11-5994270E9AB6}" type="slidenum">
              <a:rPr lang="en-US" altLang="ko-KR"/>
              <a:pPr/>
              <a:t>2</a:t>
            </a:fld>
            <a:endParaRPr lang="en-US" altLang="ko-KR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C6F55C-3EC5-1B47-9691-213946E76BF6}" type="slidenum">
              <a:rPr lang="en-US" altLang="ko-KR"/>
              <a:pPr/>
              <a:t>3</a:t>
            </a:fld>
            <a:endParaRPr lang="en-US" altLang="ko-KR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F95C00-BF42-FC47-9FDC-ABD66C7D13CE}" type="slidenum">
              <a:rPr lang="en-US" altLang="ko-KR"/>
              <a:pPr/>
              <a:t>4</a:t>
            </a:fld>
            <a:endParaRPr lang="en-US" altLang="ko-KR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6F8E90-16BF-F042-8D67-74338D0D2EBF}" type="slidenum">
              <a:rPr lang="en-US" altLang="ko-KR"/>
              <a:pPr/>
              <a:t>5</a:t>
            </a:fld>
            <a:endParaRPr lang="en-US" altLang="ko-KR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6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7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8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9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10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3445C8-548A-3B4F-B65F-5C369220A78C}" type="slidenum">
              <a:rPr lang="en-US" altLang="ko-KR"/>
              <a:pPr/>
              <a:t>11</a:t>
            </a:fld>
            <a:endParaRPr lang="en-US" altLang="ko-KR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3F4AD2-5375-704A-AD6E-6EF4309B6CA5}" type="slidenum">
              <a:rPr lang="en-US" altLang="ko-KR"/>
              <a:pPr/>
              <a:t>12</a:t>
            </a:fld>
            <a:endParaRPr lang="en-US" altLang="ko-KR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5FCBCB-982F-C54E-AA24-37FEE5725F33}" type="slidenum">
              <a:rPr lang="en-US" altLang="ko-KR"/>
              <a:pPr/>
              <a:t>13</a:t>
            </a:fld>
            <a:endParaRPr lang="en-US" altLang="ko-K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5FCBCB-982F-C54E-AA24-37FEE5725F33}" type="slidenum">
              <a:rPr lang="en-US" altLang="ko-KR"/>
              <a:pPr/>
              <a:t>14</a:t>
            </a:fld>
            <a:endParaRPr lang="en-US" altLang="ko-K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5FCBCB-982F-C54E-AA24-37FEE5725F33}" type="slidenum">
              <a:rPr lang="en-US" altLang="ko-KR"/>
              <a:pPr/>
              <a:t>15</a:t>
            </a:fld>
            <a:endParaRPr lang="en-US" altLang="ko-K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1C29AF-8BE5-034E-AB1E-94CBDB90878A}" type="slidenum">
              <a:rPr lang="en-US" altLang="ko-KR"/>
              <a:pPr/>
              <a:t>16</a:t>
            </a:fld>
            <a:endParaRPr lang="en-US" altLang="ko-KR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899A2F-3131-9243-99A9-9A088707B62B}" type="slidenum">
              <a:rPr lang="en-US" altLang="ko-KR"/>
              <a:pPr/>
              <a:t>17</a:t>
            </a:fld>
            <a:endParaRPr lang="en-US" altLang="ko-KR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8908-D162-6144-AA9E-815428B8E7BB}" type="slidenum">
              <a:rPr lang="en-US" altLang="ko-KR" smtClean="0"/>
              <a:pPr/>
              <a:t>‹#›</a:t>
            </a:fld>
            <a:endParaRPr lang="en-US" altLang="ko-KR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DB054-27F3-6145-8460-073DB4C0662B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1CC9C-D14A-614B-A5CE-01A772C79199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9A090-F3E3-7649-B9F7-1998DEB841B6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709-6FDD-1F4B-8B00-DAE06FC7DFB3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53BC8-0C8F-3C41-B81A-B71AE7FD0F96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F1D6A-3F17-2F47-B698-B642A31B9E0A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08B-5CD8-8046-BCE0-38B58BCB561B}" type="slidenum">
              <a:rPr lang="en-US" altLang="ko-KR" smtClean="0"/>
              <a:pPr/>
              <a:t>‹#›</a:t>
            </a:fld>
            <a:endParaRPr lang="en-US" altLang="ko-KR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13F322A1-DACE-064A-B6AD-F8406F215B84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6D269-6B29-3840-9EF5-B000853D1566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04754-A3F2-E843-B9AB-97BA79D0838C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8130B1-25C2-8649-B182-A6144FB3B95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1/21/2014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A688908-D162-6144-AA9E-815428B8E7BB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  <p:sldLayoutId id="2147484098" r:id="rId12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t-com.co.kr/online/ppt_gallery_1.ht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2">
                <a:lumMod val="60000"/>
                <a:lumOff val="40000"/>
              </a:schemeClr>
            </a:gs>
            <a:gs pos="12000">
              <a:schemeClr val="bg2">
                <a:tint val="48000"/>
                <a:satMod val="300000"/>
              </a:schemeClr>
            </a:gs>
            <a:gs pos="20000">
              <a:schemeClr val="bg2">
                <a:tint val="49000"/>
                <a:satMod val="300000"/>
              </a:schemeClr>
            </a:gs>
            <a:gs pos="100000">
              <a:schemeClr val="bg2">
                <a:shade val="30000"/>
              </a:schemeClr>
            </a:gs>
          </a:gsLst>
          <a:path path="circle">
            <a:fillToRect l="10000" t="-25000" r="10000" b="125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3660" y="0"/>
            <a:ext cx="9144000" cy="51298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5" name="Rectangle 237">
            <a:hlinkClick r:id="rId3"/>
          </p:cNvPr>
          <p:cNvSpPr>
            <a:spLocks noChangeArrowheads="1"/>
          </p:cNvSpPr>
          <p:nvPr/>
        </p:nvSpPr>
        <p:spPr bwMode="auto">
          <a:xfrm>
            <a:off x="2921000" y="2852738"/>
            <a:ext cx="330200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0" y="5157192"/>
            <a:ext cx="9144000" cy="1556792"/>
          </a:xfrm>
        </p:spPr>
        <p:txBody>
          <a:bodyPr>
            <a:noAutofit/>
          </a:bodyPr>
          <a:lstStyle/>
          <a:p>
            <a:pPr algn="ctr"/>
            <a:r>
              <a:rPr lang="it-IT" sz="5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Los Angeles </a:t>
            </a:r>
            <a:br>
              <a:rPr lang="it-IT" sz="5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it-IT" sz="5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Pierce College</a:t>
            </a:r>
            <a:endParaRPr lang="en-US" sz="54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031" name="Picture 7" descr="C:\Users\CHEPA\Desktop\chepa\cweb\sccommunity\Image\colleges\Pierce College bann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40723"/>
            <a:ext cx="8352928" cy="3248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D0001DAC-C385-7047-BFF1-5B06F36F9527}" type="slidenum">
              <a:rPr lang="en-US" altLang="ko-KR" sz="2000">
                <a:latin typeface="Georgia" pitchFamily="18" charset="0"/>
              </a:rPr>
              <a:pPr/>
              <a:t>2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0" y="1484784"/>
            <a:ext cx="8785225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Introduction</a:t>
            </a:r>
            <a:endParaRPr lang="en-US" altLang="ko-KR" sz="3600" b="1" dirty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Enrollment </a:t>
            </a:r>
            <a:r>
              <a:rPr lang="en-US" altLang="ko-KR" sz="3600" b="1" dirty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Trends</a:t>
            </a: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Demographic Characteristics</a:t>
            </a:r>
            <a:endParaRPr lang="en-US" altLang="ko-KR" sz="3600" b="1" dirty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Transfers</a:t>
            </a:r>
            <a:endParaRPr lang="en-US" altLang="ko-KR" sz="3600" b="1" dirty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Financial </a:t>
            </a:r>
            <a:r>
              <a:rPr lang="en-US" altLang="ko-KR" sz="3600" b="1" dirty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Aid</a:t>
            </a: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Math Sequence</a:t>
            </a:r>
          </a:p>
        </p:txBody>
      </p:sp>
      <p:sp>
        <p:nvSpPr>
          <p:cNvPr id="4100" name="Rectangle 3"/>
          <p:cNvSpPr>
            <a:spLocks noChangeArrowheads="1"/>
          </p:cNvSpPr>
          <p:nvPr/>
        </p:nvSpPr>
        <p:spPr bwMode="auto">
          <a:xfrm>
            <a:off x="179511" y="188640"/>
            <a:ext cx="360040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Content</a:t>
            </a:r>
            <a:endParaRPr lang="en-US" altLang="ko-KR" sz="48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CA89FC3-C363-C64E-A725-B9ED8BF27FD6}" type="slidenum">
              <a:rPr lang="en-US" altLang="ko-KR" sz="2000">
                <a:latin typeface="Georgia" pitchFamily="18" charset="0"/>
              </a:rPr>
              <a:pPr/>
              <a:t>3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179512" y="188640"/>
            <a:ext cx="529183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Introduction</a:t>
            </a:r>
            <a:endParaRPr lang="en-US" altLang="ko-KR" sz="48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sp>
        <p:nvSpPr>
          <p:cNvPr id="17" name="Content Placeholder 3"/>
          <p:cNvSpPr txBox="1">
            <a:spLocks/>
          </p:cNvSpPr>
          <p:nvPr/>
        </p:nvSpPr>
        <p:spPr>
          <a:xfrm>
            <a:off x="4283968" y="1988840"/>
            <a:ext cx="4470648" cy="4526280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fontAlgn="auto">
              <a:spcAft>
                <a:spcPts val="0"/>
              </a:spcAft>
              <a:buClrTx/>
            </a:pPr>
            <a:r>
              <a:rPr lang="en-US" sz="2000" b="1" dirty="0" smtClean="0">
                <a:latin typeface="Georgia" panose="02040502050405020303" pitchFamily="18" charset="0"/>
              </a:rPr>
              <a:t>Los Angeles Pierce College is a two-year community college that serves more than 20,000 students in Woodland Hills, a community within the San Fernando Valley region of the city of Los Angeles. </a:t>
            </a:r>
          </a:p>
          <a:p>
            <a:pPr fontAlgn="auto">
              <a:spcAft>
                <a:spcPts val="0"/>
              </a:spcAft>
              <a:buClrTx/>
            </a:pPr>
            <a:endParaRPr lang="en-US" sz="2000" b="1" dirty="0">
              <a:latin typeface="Georgia" panose="02040502050405020303" pitchFamily="18" charset="0"/>
            </a:endParaRPr>
          </a:p>
          <a:p>
            <a:pPr fontAlgn="auto">
              <a:spcAft>
                <a:spcPts val="0"/>
              </a:spcAft>
              <a:buClrTx/>
            </a:pPr>
            <a:r>
              <a:rPr lang="en-US" sz="2000" b="1" dirty="0">
                <a:latin typeface="Georgia" panose="02040502050405020303" pitchFamily="18" charset="0"/>
              </a:rPr>
              <a:t>Website: www.piercecollege.edu</a:t>
            </a:r>
            <a:endParaRPr lang="en-US" sz="2000" b="1" dirty="0" smtClean="0">
              <a:latin typeface="Georgia" panose="02040502050405020303" pitchFamily="18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541620"/>
            <a:ext cx="3750917" cy="3047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0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26D02D11-BF59-E547-950A-AF111450AB20}" type="slidenum">
              <a:rPr lang="en-US" altLang="ko-KR" sz="2000">
                <a:latin typeface="Georgia" pitchFamily="18" charset="0"/>
              </a:rPr>
              <a:pPr/>
              <a:t>4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179512" y="188640"/>
            <a:ext cx="77428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Enrollment Trends</a:t>
            </a:r>
          </a:p>
        </p:txBody>
      </p:sp>
      <p:graphicFrame>
        <p:nvGraphicFramePr>
          <p:cNvPr id="13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353062"/>
              </p:ext>
            </p:extLst>
          </p:nvPr>
        </p:nvGraphicFramePr>
        <p:xfrm>
          <a:off x="495300" y="1528996"/>
          <a:ext cx="8077200" cy="4297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Content Placeholder 3"/>
          <p:cNvSpPr txBox="1">
            <a:spLocks/>
          </p:cNvSpPr>
          <p:nvPr/>
        </p:nvSpPr>
        <p:spPr>
          <a:xfrm>
            <a:off x="381000" y="5791200"/>
            <a:ext cx="8305800" cy="1166192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fontAlgn="auto">
              <a:spcAft>
                <a:spcPts val="0"/>
              </a:spcAft>
              <a:buClrTx/>
            </a:pPr>
            <a:r>
              <a:rPr lang="en-US" sz="2000" dirty="0" smtClean="0">
                <a:latin typeface="Georgia" panose="02040502050405020303" pitchFamily="18" charset="0"/>
              </a:rPr>
              <a:t>Increase in enrollment from 1947 through 1975</a:t>
            </a:r>
          </a:p>
          <a:p>
            <a:pPr fontAlgn="auto">
              <a:spcAft>
                <a:spcPts val="0"/>
              </a:spcAft>
              <a:buClrTx/>
            </a:pPr>
            <a:r>
              <a:rPr lang="en-US" sz="2000" dirty="0" smtClean="0">
                <a:latin typeface="Georgia" panose="02040502050405020303" pitchFamily="18" charset="0"/>
              </a:rPr>
              <a:t>Decrease in enrollment from 1983 through 1999</a:t>
            </a:r>
          </a:p>
          <a:p>
            <a:pPr fontAlgn="auto">
              <a:spcAft>
                <a:spcPts val="0"/>
              </a:spcAft>
              <a:buClrTx/>
            </a:pPr>
            <a:r>
              <a:rPr lang="en-US" sz="2000" dirty="0" smtClean="0">
                <a:latin typeface="Georgia" panose="02040502050405020303" pitchFamily="18" charset="0"/>
              </a:rPr>
              <a:t>Steady increase in enrollment from 1999 to present </a:t>
            </a:r>
            <a:endParaRPr lang="en-US" sz="2000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F3385D1E-F3E6-F944-A0FE-FF969429DA8D}" type="slidenum">
              <a:rPr lang="en-US" altLang="ko-KR" sz="1800">
                <a:latin typeface="Georgia" pitchFamily="18" charset="0"/>
              </a:rPr>
              <a:pPr/>
              <a:t>5</a:t>
            </a:fld>
            <a:endParaRPr lang="en-US" altLang="ko-KR" sz="1800" dirty="0">
              <a:latin typeface="Georgia" pitchFamily="18" charset="0"/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63513" y="181089"/>
            <a:ext cx="77428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Enrollment Trends</a:t>
            </a:r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159701" y="6236569"/>
            <a:ext cx="8785225" cy="382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20624" lvl="0" indent="-384048" fontAlgn="auto" latinLnBrk="0">
              <a:spcBef>
                <a:spcPct val="20000"/>
              </a:spcBef>
              <a:spcAft>
                <a:spcPts val="0"/>
              </a:spcAft>
              <a:buSzPct val="80000"/>
              <a:buFont typeface="Wingdings" panose="05000000000000000000" pitchFamily="2" charset="2"/>
              <a:buChar char="§"/>
              <a:defRPr/>
            </a:pPr>
            <a:r>
              <a:rPr kumimoji="0" lang="en-US" sz="2000" b="1" dirty="0" smtClean="0">
                <a:latin typeface="Georgia" panose="02040502050405020303" pitchFamily="18" charset="0"/>
              </a:rPr>
              <a:t>Majority of the students enrolled are of the ages 20-24</a:t>
            </a:r>
            <a:endParaRPr kumimoji="0" lang="en-US" sz="2000" b="1" dirty="0">
              <a:latin typeface="Georgia" panose="02040502050405020303" pitchFamily="18" charset="0"/>
            </a:endParaRPr>
          </a:p>
        </p:txBody>
      </p:sp>
      <p:graphicFrame>
        <p:nvGraphicFramePr>
          <p:cNvPr id="11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549346"/>
              </p:ext>
            </p:extLst>
          </p:nvPr>
        </p:nvGraphicFramePr>
        <p:xfrm>
          <a:off x="457200" y="1646238"/>
          <a:ext cx="81534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6166144"/>
            <a:ext cx="9144000" cy="86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Stable enrollment trends by citizenship</a:t>
            </a:r>
          </a:p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Majority of students are U.S. citizens</a:t>
            </a:r>
            <a:endParaRPr lang="en-US" altLang="ko-KR" sz="2000" b="1" dirty="0">
              <a:latin typeface="Georgi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6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6840600"/>
              </p:ext>
            </p:extLst>
          </p:nvPr>
        </p:nvGraphicFramePr>
        <p:xfrm>
          <a:off x="457200" y="1524000"/>
          <a:ext cx="82296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7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9469216"/>
              </p:ext>
            </p:extLst>
          </p:nvPr>
        </p:nvGraphicFramePr>
        <p:xfrm>
          <a:off x="464785" y="1507902"/>
          <a:ext cx="8153400" cy="4297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Content Placeholder 3"/>
          <p:cNvSpPr txBox="1">
            <a:spLocks/>
          </p:cNvSpPr>
          <p:nvPr/>
        </p:nvSpPr>
        <p:spPr>
          <a:xfrm>
            <a:off x="381000" y="5877272"/>
            <a:ext cx="8229600" cy="838200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fontAlgn="auto">
              <a:spcAft>
                <a:spcPts val="0"/>
              </a:spcAft>
              <a:buClrTx/>
            </a:pPr>
            <a:r>
              <a:rPr lang="en-US" sz="2000" dirty="0" smtClean="0">
                <a:latin typeface="Georgia" panose="02040502050405020303" pitchFamily="18" charset="0"/>
              </a:rPr>
              <a:t>Majority of students are white and Hispanic</a:t>
            </a:r>
          </a:p>
          <a:p>
            <a:pPr fontAlgn="auto">
              <a:spcAft>
                <a:spcPts val="0"/>
              </a:spcAft>
              <a:buClrTx/>
            </a:pPr>
            <a:r>
              <a:rPr lang="en-US" sz="2000" dirty="0" smtClean="0">
                <a:latin typeface="Georgia" panose="02040502050405020303" pitchFamily="18" charset="0"/>
              </a:rPr>
              <a:t>Asians are the third biggest population</a:t>
            </a:r>
            <a:endParaRPr lang="en-US" sz="2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0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4174" y="6165304"/>
            <a:ext cx="9144000" cy="45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Steady enrollment of ~55% females and ~45% males</a:t>
            </a:r>
            <a:endParaRPr lang="en-US" altLang="ko-KR" sz="2000" b="1" dirty="0">
              <a:latin typeface="Georgi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8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0595690"/>
              </p:ext>
            </p:extLst>
          </p:nvPr>
        </p:nvGraphicFramePr>
        <p:xfrm>
          <a:off x="457200" y="1524000"/>
          <a:ext cx="82296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90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-9015" y="6237312"/>
            <a:ext cx="914400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Majority of the students are English speakers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9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1251669"/>
              </p:ext>
            </p:extLst>
          </p:nvPr>
        </p:nvGraphicFramePr>
        <p:xfrm>
          <a:off x="457200" y="1600200"/>
          <a:ext cx="82296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90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82063" y="6179200"/>
            <a:ext cx="8490947" cy="41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Majority of students enrolled are U.S. high school graduates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10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2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9415172"/>
              </p:ext>
            </p:extLst>
          </p:nvPr>
        </p:nvGraphicFramePr>
        <p:xfrm>
          <a:off x="182063" y="1646238"/>
          <a:ext cx="8831159" cy="4373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9482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4C56627D-CF7E-7241-AE94-142511B92AA8}" type="slidenum">
              <a:rPr lang="en-US" altLang="ko-KR" sz="2000">
                <a:latin typeface="Georgia" panose="02040502050405020303" pitchFamily="18" charset="0"/>
              </a:rPr>
              <a:pPr/>
              <a:t>11</a:t>
            </a:fld>
            <a:endParaRPr lang="en-US" altLang="ko-KR" sz="2000" dirty="0">
              <a:latin typeface="Georgia" panose="02040502050405020303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-9015" y="6205778"/>
            <a:ext cx="9144000" cy="37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Majority of students aim to transfer</a:t>
            </a:r>
            <a:endParaRPr lang="en-US" altLang="ko-KR" sz="2000" b="1" dirty="0">
              <a:latin typeface="Georgia" pitchFamily="18" charset="0"/>
            </a:endParaRPr>
          </a:p>
        </p:txBody>
      </p:sp>
      <p:graphicFrame>
        <p:nvGraphicFramePr>
          <p:cNvPr id="13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6980001"/>
              </p:ext>
            </p:extLst>
          </p:nvPr>
        </p:nvGraphicFramePr>
        <p:xfrm>
          <a:off x="457200" y="1646238"/>
          <a:ext cx="8305800" cy="4221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0081127-9D26-184A-808D-5B1DB303DE6D}" type="slidenum">
              <a:rPr lang="en-US" altLang="ko-KR" sz="2000">
                <a:latin typeface="Georgia" pitchFamily="18" charset="0"/>
              </a:rPr>
              <a:pPr/>
              <a:t>12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6093296"/>
            <a:ext cx="9144000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Steady trends</a:t>
            </a:r>
          </a:p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Majority of students transfer to a CSU</a:t>
            </a:r>
            <a:endParaRPr lang="en-US" altLang="ko-KR" sz="2000" b="1" dirty="0">
              <a:latin typeface="Georgia" pitchFamily="18" charset="0"/>
            </a:endParaRPr>
          </a:p>
        </p:txBody>
      </p:sp>
      <p:graphicFrame>
        <p:nvGraphicFramePr>
          <p:cNvPr id="1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7904843"/>
              </p:ext>
            </p:extLst>
          </p:nvPr>
        </p:nvGraphicFramePr>
        <p:xfrm>
          <a:off x="457200" y="1646238"/>
          <a:ext cx="8305800" cy="4449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0E5D2C3-9B06-1642-BA37-E0584EC83FCF}" type="slidenum">
              <a:rPr lang="en-US" altLang="ko-KR" sz="2000">
                <a:latin typeface="Georgia" pitchFamily="18" charset="0"/>
              </a:rPr>
              <a:pPr/>
              <a:t>13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6389" name="Rectangle 2"/>
          <p:cNvSpPr>
            <a:spLocks noChangeArrowheads="1"/>
          </p:cNvSpPr>
          <p:nvPr/>
        </p:nvSpPr>
        <p:spPr bwMode="auto">
          <a:xfrm>
            <a:off x="163511" y="6093296"/>
            <a:ext cx="8440935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Approximately 45%  of students who wanted to transfer successfully transferred</a:t>
            </a:r>
            <a:endParaRPr lang="en-US" altLang="ko-KR" sz="2000" b="1" dirty="0">
              <a:latin typeface="Georgia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8323176"/>
              </p:ext>
            </p:extLst>
          </p:nvPr>
        </p:nvGraphicFramePr>
        <p:xfrm>
          <a:off x="160576" y="1628800"/>
          <a:ext cx="8875919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0E5D2C3-9B06-1642-BA37-E0584EC83FCF}" type="slidenum">
              <a:rPr lang="en-US" altLang="ko-KR" sz="2000">
                <a:latin typeface="Georgia" pitchFamily="18" charset="0"/>
              </a:rPr>
              <a:pPr/>
              <a:t>14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6389" name="Rectangle 2"/>
          <p:cNvSpPr>
            <a:spLocks noChangeArrowheads="1"/>
          </p:cNvSpPr>
          <p:nvPr/>
        </p:nvSpPr>
        <p:spPr bwMode="auto">
          <a:xfrm>
            <a:off x="163512" y="6093296"/>
            <a:ext cx="8440935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Majority of students who transfer to a CSU are white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Steady trends</a:t>
            </a:r>
            <a:endParaRPr lang="en-US" altLang="ko-KR" sz="2000" b="1" dirty="0">
              <a:latin typeface="Georgia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2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9337800"/>
              </p:ext>
            </p:extLst>
          </p:nvPr>
        </p:nvGraphicFramePr>
        <p:xfrm>
          <a:off x="457200" y="1646238"/>
          <a:ext cx="83058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7734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0E5D2C3-9B06-1642-BA37-E0584EC83FCF}" type="slidenum">
              <a:rPr lang="en-US" altLang="ko-KR" sz="2000">
                <a:latin typeface="Georgia" pitchFamily="18" charset="0"/>
              </a:rPr>
              <a:pPr/>
              <a:t>15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6389" name="Rectangle 2"/>
          <p:cNvSpPr>
            <a:spLocks noChangeArrowheads="1"/>
          </p:cNvSpPr>
          <p:nvPr/>
        </p:nvSpPr>
        <p:spPr bwMode="auto">
          <a:xfrm>
            <a:off x="168792" y="6093296"/>
            <a:ext cx="8440935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Majority of transfers to a UC are white</a:t>
            </a:r>
            <a:endParaRPr lang="en-US" altLang="ko-KR" sz="2000" b="1" dirty="0">
              <a:latin typeface="Georgia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Steady trends</a:t>
            </a: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1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233853"/>
              </p:ext>
            </p:extLst>
          </p:nvPr>
        </p:nvGraphicFramePr>
        <p:xfrm>
          <a:off x="381000" y="1524000"/>
          <a:ext cx="83058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3800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2"/>
          <p:cNvSpPr>
            <a:spLocks noChangeArrowheads="1"/>
          </p:cNvSpPr>
          <p:nvPr/>
        </p:nvSpPr>
        <p:spPr bwMode="auto">
          <a:xfrm>
            <a:off x="133082" y="6021288"/>
            <a:ext cx="8785225" cy="74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Approximately 43% of students receive some form of </a:t>
            </a:r>
          </a:p>
          <a:p>
            <a:r>
              <a:rPr lang="en-US" altLang="ko-KR" sz="2000" b="1" dirty="0" smtClean="0">
                <a:latin typeface="Georgia" pitchFamily="18" charset="0"/>
              </a:rPr>
              <a:t>     financial aid</a:t>
            </a:r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C032472E-B297-0D46-BD67-6511D50932F6}" type="slidenum">
              <a:rPr lang="en-US" altLang="ko-KR" sz="2000">
                <a:latin typeface="Georgia" pitchFamily="18" charset="0"/>
              </a:rPr>
              <a:pPr/>
              <a:t>16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545854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Financial Aid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2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3765365"/>
              </p:ext>
            </p:extLst>
          </p:nvPr>
        </p:nvGraphicFramePr>
        <p:xfrm>
          <a:off x="457200" y="1600200"/>
          <a:ext cx="81534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63513" y="181089"/>
            <a:ext cx="898048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5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Math Sequence</a:t>
            </a:r>
            <a:endParaRPr lang="en-US" altLang="ko-KR" sz="5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sp>
        <p:nvSpPr>
          <p:cNvPr id="20485" name="Rectangle 2"/>
          <p:cNvSpPr>
            <a:spLocks noChangeArrowheads="1"/>
          </p:cNvSpPr>
          <p:nvPr/>
        </p:nvSpPr>
        <p:spPr bwMode="auto">
          <a:xfrm>
            <a:off x="34925" y="6093296"/>
            <a:ext cx="910907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2500" dirty="0">
              <a:latin typeface="Adobe Garamond Pro Bold" pitchFamily="18" charset="0"/>
            </a:endParaRPr>
          </a:p>
        </p:txBody>
      </p:sp>
      <p:sp>
        <p:nvSpPr>
          <p:cNvPr id="2048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496BB5E5-5CAC-1146-A9F4-1014F6C1A327}" type="slidenum">
              <a:rPr lang="en-US" altLang="ko-KR" sz="2000">
                <a:latin typeface="Georgia" pitchFamily="18" charset="0"/>
              </a:rPr>
              <a:pPr/>
              <a:t>17</a:t>
            </a:fld>
            <a:endParaRPr lang="en-US" altLang="ko-KR" sz="2000" dirty="0">
              <a:latin typeface="Georgia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549" y="1495621"/>
            <a:ext cx="5746779" cy="5362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1861</TotalTime>
  <Words>479</Words>
  <Application>Microsoft Office PowerPoint</Application>
  <PresentationFormat>On-screen Show (4:3)</PresentationFormat>
  <Paragraphs>192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Module</vt:lpstr>
      <vt:lpstr>Los Angeles  Pierce College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artcom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ARTCOM PT</dc:creator>
  <dc:description>본 디자인은 ARTCOM PT연구소에 저작권이 있습니다.</dc:description>
  <cp:lastModifiedBy>CHEPA</cp:lastModifiedBy>
  <cp:revision>219</cp:revision>
  <dcterms:created xsi:type="dcterms:W3CDTF">2011-01-13T18:02:50Z</dcterms:created>
  <dcterms:modified xsi:type="dcterms:W3CDTF">2014-01-21T23:16:33Z</dcterms:modified>
</cp:coreProperties>
</file>